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89" r:id="rId24"/>
    <p:sldId id="290" r:id="rId25"/>
    <p:sldId id="291" r:id="rId26"/>
    <p:sldId id="292" r:id="rId27"/>
    <p:sldId id="278" r:id="rId28"/>
    <p:sldId id="279" r:id="rId29"/>
    <p:sldId id="280" r:id="rId30"/>
    <p:sldId id="281" r:id="rId31"/>
    <p:sldId id="282" r:id="rId32"/>
    <p:sldId id="283" r:id="rId33"/>
    <p:sldId id="284" r:id="rId34"/>
    <p:sldId id="285" r:id="rId35"/>
    <p:sldId id="286" r:id="rId36"/>
    <p:sldId id="287" r:id="rId3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8F2994A6-FA07-4C2B-8B03-38EB1B338593}" type="datetimeFigureOut">
              <a:rPr lang="cs-CZ" smtClean="0"/>
              <a:t>1. 3. 2013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F9D3091-460D-45A6-9C1C-FF7D9F6061F6}" type="slidenum">
              <a:rPr lang="cs-CZ" smtClean="0"/>
              <a:t>‹#›</a:t>
            </a:fld>
            <a:endParaRPr lang="cs-CZ"/>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cs-CZ" smtClean="0"/>
              <a:t>Kliknutím lze upravit styl.</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8F2994A6-FA07-4C2B-8B03-38EB1B338593}" type="datetimeFigureOut">
              <a:rPr lang="cs-CZ" smtClean="0"/>
              <a:t>1. 3. 2013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F9D3091-460D-45A6-9C1C-FF7D9F6061F6}"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8F2994A6-FA07-4C2B-8B03-38EB1B338593}" type="datetimeFigureOut">
              <a:rPr lang="cs-CZ" smtClean="0"/>
              <a:t>1. 3. 2013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F9D3091-460D-45A6-9C1C-FF7D9F6061F6}"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cs-CZ" smtClean="0"/>
              <a:t>Kliknutím lze upravit styl.</a:t>
            </a:r>
            <a:endParaRPr lang="en-US" dirty="0"/>
          </a:p>
        </p:txBody>
      </p:sp>
      <p:sp>
        <p:nvSpPr>
          <p:cNvPr id="4" name="Date Placeholder 3"/>
          <p:cNvSpPr>
            <a:spLocks noGrp="1"/>
          </p:cNvSpPr>
          <p:nvPr>
            <p:ph type="dt" sz="half" idx="10"/>
          </p:nvPr>
        </p:nvSpPr>
        <p:spPr/>
        <p:txBody>
          <a:bodyPr/>
          <a:lstStyle/>
          <a:p>
            <a:fld id="{8F2994A6-FA07-4C2B-8B03-38EB1B338593}" type="datetimeFigureOut">
              <a:rPr lang="cs-CZ" smtClean="0"/>
              <a:t>1. 3. 2013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F9D3091-460D-45A6-9C1C-FF7D9F6061F6}" type="slidenum">
              <a:rPr lang="cs-CZ" smtClean="0"/>
              <a:t>‹#›</a:t>
            </a:fld>
            <a:endParaRPr lang="cs-CZ"/>
          </a:p>
        </p:txBody>
      </p:sp>
      <p:sp>
        <p:nvSpPr>
          <p:cNvPr id="8" name="Content Placeholder 7"/>
          <p:cNvSpPr>
            <a:spLocks noGrp="1"/>
          </p:cNvSpPr>
          <p:nvPr>
            <p:ph sz="quarter" idx="13"/>
          </p:nvPr>
        </p:nvSpPr>
        <p:spPr>
          <a:xfrm>
            <a:off x="609600" y="1600200"/>
            <a:ext cx="7924800" cy="41148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cs-CZ" smtClean="0"/>
              <a:t>Kliknutím lze upravit styl.</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8F2994A6-FA07-4C2B-8B03-38EB1B338593}" type="datetimeFigureOut">
              <a:rPr lang="cs-CZ" smtClean="0"/>
              <a:t>1. 3. 2013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F9D3091-460D-45A6-9C1C-FF7D9F6061F6}"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2" name="Title 1"/>
          <p:cNvSpPr>
            <a:spLocks noGrp="1"/>
          </p:cNvSpPr>
          <p:nvPr>
            <p:ph type="title"/>
          </p:nvPr>
        </p:nvSpPr>
        <p:spPr>
          <a:xfrm>
            <a:off x="609600" y="274638"/>
            <a:ext cx="7924800" cy="1143000"/>
          </a:xfrm>
        </p:spPr>
        <p:txBody>
          <a:bodyPr/>
          <a:lstStyle/>
          <a:p>
            <a:r>
              <a:rPr lang="cs-CZ" smtClean="0"/>
              <a:t>Kliknutím lze upravit styl.</a:t>
            </a:r>
            <a:endParaRPr lang="en-US" dirty="0"/>
          </a:p>
        </p:txBody>
      </p:sp>
      <p:sp>
        <p:nvSpPr>
          <p:cNvPr id="5" name="Date Placeholder 4"/>
          <p:cNvSpPr>
            <a:spLocks noGrp="1"/>
          </p:cNvSpPr>
          <p:nvPr>
            <p:ph type="dt" sz="half" idx="10"/>
          </p:nvPr>
        </p:nvSpPr>
        <p:spPr/>
        <p:txBody>
          <a:bodyPr/>
          <a:lstStyle/>
          <a:p>
            <a:fld id="{8F2994A6-FA07-4C2B-8B03-38EB1B338593}" type="datetimeFigureOut">
              <a:rPr lang="cs-CZ" smtClean="0"/>
              <a:t>1. 3. 2013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F9D3091-460D-45A6-9C1C-FF7D9F6061F6}"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7" name="Date Placeholder 6"/>
          <p:cNvSpPr>
            <a:spLocks noGrp="1"/>
          </p:cNvSpPr>
          <p:nvPr>
            <p:ph type="dt" sz="half" idx="10"/>
          </p:nvPr>
        </p:nvSpPr>
        <p:spPr/>
        <p:txBody>
          <a:bodyPr/>
          <a:lstStyle/>
          <a:p>
            <a:fld id="{8F2994A6-FA07-4C2B-8B03-38EB1B338593}" type="datetimeFigureOut">
              <a:rPr lang="cs-CZ" smtClean="0"/>
              <a:t>1. 3. 2013</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F9D3091-460D-45A6-9C1C-FF7D9F6061F6}"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8F2994A6-FA07-4C2B-8B03-38EB1B338593}" type="datetimeFigureOut">
              <a:rPr lang="cs-CZ" smtClean="0"/>
              <a:t>1. 3. 2013</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8F9D3091-460D-45A6-9C1C-FF7D9F6061F6}"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2994A6-FA07-4C2B-8B03-38EB1B338593}" type="datetimeFigureOut">
              <a:rPr lang="cs-CZ" smtClean="0"/>
              <a:t>1. 3. 2013</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8F9D3091-460D-45A6-9C1C-FF7D9F6061F6}"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cs-CZ" smtClean="0"/>
              <a:t>Kliknutím lze upravit styl.</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8F2994A6-FA07-4C2B-8B03-38EB1B338593}" type="datetimeFigureOut">
              <a:rPr lang="cs-CZ" smtClean="0"/>
              <a:t>1. 3. 2013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F9D3091-460D-45A6-9C1C-FF7D9F6061F6}"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cs-CZ" smtClean="0"/>
              <a:t>Kliknutím lze upravit styl.</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8F2994A6-FA07-4C2B-8B03-38EB1B338593}" type="datetimeFigureOut">
              <a:rPr lang="cs-CZ" smtClean="0"/>
              <a:t>1. 3. 2013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F9D3091-460D-45A6-9C1C-FF7D9F6061F6}"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cs-CZ" smtClean="0"/>
              <a:t>Kliknutím lze upravit styl.</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8F2994A6-FA07-4C2B-8B03-38EB1B338593}" type="datetimeFigureOut">
              <a:rPr lang="cs-CZ" smtClean="0"/>
              <a:t>1. 3. 2013</a:t>
            </a:fld>
            <a:endParaRPr lang="cs-CZ"/>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cs-CZ"/>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8F9D3091-460D-45A6-9C1C-FF7D9F6061F6}" type="slidenum">
              <a:rPr lang="cs-CZ" smtClean="0"/>
              <a:t>‹#›</a:t>
            </a:fld>
            <a:endParaRPr lang="cs-CZ"/>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hasici-pristroje-shop.cz/dokumentace/cinnosti_s_vysokym_pozarnim_nebezpecim.html" TargetMode="External"/><Relationship Id="rId2" Type="http://schemas.openxmlformats.org/officeDocument/2006/relationships/hyperlink" Target="http://hasici-pristroje-shop.cz/dokumentace/cinnosti_se_zvysenym_pozarnim_nebezpecim.htm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11560" y="836712"/>
            <a:ext cx="7772400" cy="1470025"/>
          </a:xfrm>
        </p:spPr>
        <p:txBody>
          <a:bodyPr>
            <a:normAutofit/>
          </a:bodyPr>
          <a:lstStyle/>
          <a:p>
            <a:r>
              <a:rPr lang="cs-CZ" sz="7200" dirty="0" smtClean="0"/>
              <a:t>Požární hlídky</a:t>
            </a:r>
            <a:endParaRPr lang="cs-CZ" sz="7200" dirty="0"/>
          </a:p>
        </p:txBody>
      </p:sp>
      <p:pic>
        <p:nvPicPr>
          <p:cNvPr id="1026" name="Picture 2" descr="G:\požární hlídky\1-DSC_1925-150x10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7824" y="3933055"/>
            <a:ext cx="3488388" cy="25116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98797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755576" y="476670"/>
            <a:ext cx="7768473" cy="584775"/>
          </a:xfrm>
          <a:prstGeom prst="rect">
            <a:avLst/>
          </a:prstGeom>
        </p:spPr>
        <p:txBody>
          <a:bodyPr wrap="none">
            <a:spAutoFit/>
          </a:bodyPr>
          <a:lstStyle/>
          <a:p>
            <a:pPr algn="ctr"/>
            <a:r>
              <a:rPr lang="cs-CZ" sz="3200" dirty="0">
                <a:latin typeface="Times New Roman" pitchFamily="18" charset="0"/>
                <a:cs typeface="Times New Roman" pitchFamily="18" charset="0"/>
              </a:rPr>
              <a:t>Členění akcí podle místa konání a počtu osob:</a:t>
            </a:r>
          </a:p>
        </p:txBody>
      </p:sp>
      <p:sp>
        <p:nvSpPr>
          <p:cNvPr id="5" name="Rectangle 1"/>
          <p:cNvSpPr>
            <a:spLocks noChangeArrowheads="1"/>
          </p:cNvSpPr>
          <p:nvPr/>
        </p:nvSpPr>
        <p:spPr bwMode="auto">
          <a:xfrm>
            <a:off x="107504" y="1196752"/>
            <a:ext cx="9036496" cy="48474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457200" marR="0" lvl="0" indent="-457200" algn="l" defTabSz="914400" rtl="0" eaLnBrk="1" fontAlgn="base" latinLnBrk="0" hangingPunct="1">
              <a:lnSpc>
                <a:spcPct val="100000"/>
              </a:lnSpc>
              <a:spcBef>
                <a:spcPct val="0"/>
              </a:spcBef>
              <a:spcAft>
                <a:spcPct val="0"/>
              </a:spcAft>
              <a:buClrTx/>
              <a:buSzTx/>
              <a:buFontTx/>
              <a:buAutoNum type="alphaLcParenR"/>
              <a:tabLst/>
            </a:pPr>
            <a:r>
              <a:rPr kumimoji="0" lang="cs-C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akce ve vnitřním shromažďovacím prostoru , určeném k tomuto účelu </a:t>
            </a:r>
            <a:endParaRPr lang="cs-CZ" sz="2000" dirty="0">
              <a:latin typeface="Times New Roman" pitchFamily="18"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pPr>
            <a:endParaRPr kumimoji="0" lang="cs-C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pPr>
            <a:r>
              <a:rPr kumimoji="0" lang="cs-C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cs-C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u něhož z dokumentace  ověření stavebním úřadem vyplývá   počet</a:t>
            </a:r>
          </a:p>
          <a:p>
            <a:pPr marR="0" lvl="0" algn="l" defTabSz="914400" rtl="0" eaLnBrk="1" fontAlgn="base" latinLnBrk="0" hangingPunct="1">
              <a:lnSpc>
                <a:spcPct val="100000"/>
              </a:lnSpc>
              <a:spcBef>
                <a:spcPct val="0"/>
              </a:spcBef>
              <a:spcAft>
                <a:spcPct val="0"/>
              </a:spcAft>
              <a:buClrTx/>
              <a:buSzTx/>
              <a:tabLst/>
            </a:pPr>
            <a:r>
              <a:rPr lang="cs-CZ" sz="2400" dirty="0">
                <a:latin typeface="Times New Roman" pitchFamily="18" charset="0"/>
                <a:ea typeface="Times New Roman" pitchFamily="18" charset="0"/>
                <a:cs typeface="Times New Roman" pitchFamily="18" charset="0"/>
              </a:rPr>
              <a:t> </a:t>
            </a:r>
            <a:r>
              <a:rPr lang="cs-CZ" sz="2400" dirty="0" smtClean="0">
                <a:latin typeface="Times New Roman" pitchFamily="18" charset="0"/>
                <a:ea typeface="Times New Roman" pitchFamily="18" charset="0"/>
                <a:cs typeface="Times New Roman" pitchFamily="18" charset="0"/>
              </a:rPr>
              <a:t>    </a:t>
            </a:r>
            <a:r>
              <a:rPr kumimoji="0" lang="cs-C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osob, pro které je prostor určen (tj. dolní i horní  hranice),   </a:t>
            </a:r>
          </a:p>
          <a:p>
            <a:pPr marR="0" lvl="0" algn="l" defTabSz="914400" rtl="0" eaLnBrk="1" fontAlgn="base" latinLnBrk="0" hangingPunct="1">
              <a:lnSpc>
                <a:spcPct val="100000"/>
              </a:lnSpc>
              <a:spcBef>
                <a:spcPct val="0"/>
              </a:spcBef>
              <a:spcAft>
                <a:spcPct val="0"/>
              </a:spcAft>
              <a:buClrTx/>
              <a:buSzTx/>
              <a:tabLst/>
            </a:pPr>
            <a:endParaRPr lang="cs-CZ" sz="2000" dirty="0">
              <a:latin typeface="Times New Roman" pitchFamily="18"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pPr>
            <a:r>
              <a:rPr kumimoji="0" lang="cs-C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2. u  něhož nebyla v  dokumentaci ověřené stavebním úřadem </a:t>
            </a:r>
          </a:p>
          <a:p>
            <a:pPr marR="0" lvl="0" algn="l" defTabSz="914400" rtl="0" eaLnBrk="1" fontAlgn="base" latinLnBrk="0" hangingPunct="1">
              <a:lnSpc>
                <a:spcPct val="100000"/>
              </a:lnSpc>
              <a:spcBef>
                <a:spcPct val="0"/>
              </a:spcBef>
              <a:spcAft>
                <a:spcPct val="0"/>
              </a:spcAft>
              <a:buClrTx/>
              <a:buSzTx/>
              <a:tabLst/>
            </a:pPr>
            <a:r>
              <a:rPr lang="cs-CZ" sz="2400" dirty="0">
                <a:latin typeface="Times New Roman" pitchFamily="18" charset="0"/>
                <a:ea typeface="Times New Roman" pitchFamily="18" charset="0"/>
                <a:cs typeface="Times New Roman" pitchFamily="18" charset="0"/>
              </a:rPr>
              <a:t> </a:t>
            </a:r>
            <a:r>
              <a:rPr lang="cs-CZ" sz="2400" dirty="0" smtClean="0">
                <a:latin typeface="Times New Roman" pitchFamily="18" charset="0"/>
                <a:ea typeface="Times New Roman" pitchFamily="18" charset="0"/>
                <a:cs typeface="Times New Roman" pitchFamily="18" charset="0"/>
              </a:rPr>
              <a:t>     </a:t>
            </a:r>
            <a:r>
              <a:rPr kumimoji="0" lang="cs-C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stanovena  dolní hranice  počtu  osob,  které  se  mohou   v tomto </a:t>
            </a:r>
          </a:p>
          <a:p>
            <a:pPr marR="0" lvl="0" algn="l" defTabSz="914400" rtl="0" eaLnBrk="1" fontAlgn="base" latinLnBrk="0" hangingPunct="1">
              <a:lnSpc>
                <a:spcPct val="100000"/>
              </a:lnSpc>
              <a:spcBef>
                <a:spcPct val="0"/>
              </a:spcBef>
              <a:spcAft>
                <a:spcPct val="0"/>
              </a:spcAft>
              <a:buClrTx/>
              <a:buSzTx/>
              <a:tabLst/>
            </a:pPr>
            <a:r>
              <a:rPr lang="cs-CZ" sz="2400" dirty="0">
                <a:latin typeface="Times New Roman" pitchFamily="18" charset="0"/>
                <a:ea typeface="Times New Roman" pitchFamily="18" charset="0"/>
                <a:cs typeface="Times New Roman" pitchFamily="18" charset="0"/>
              </a:rPr>
              <a:t> </a:t>
            </a:r>
            <a:r>
              <a:rPr lang="cs-CZ" sz="2400" dirty="0" smtClean="0">
                <a:latin typeface="Times New Roman" pitchFamily="18" charset="0"/>
                <a:ea typeface="Times New Roman" pitchFamily="18" charset="0"/>
                <a:cs typeface="Times New Roman" pitchFamily="18" charset="0"/>
              </a:rPr>
              <a:t>     </a:t>
            </a:r>
            <a:r>
              <a:rPr kumimoji="0" lang="cs-C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prostoru současně  vyskytovat, pak  se za  tento  počet považuje  </a:t>
            </a:r>
          </a:p>
          <a:p>
            <a:pPr marR="0" lvl="0" algn="l" defTabSz="914400" rtl="0" eaLnBrk="1" fontAlgn="base" latinLnBrk="0" hangingPunct="1">
              <a:lnSpc>
                <a:spcPct val="100000"/>
              </a:lnSpc>
              <a:spcBef>
                <a:spcPct val="0"/>
              </a:spcBef>
              <a:spcAft>
                <a:spcPct val="0"/>
              </a:spcAft>
              <a:buClrTx/>
              <a:buSzTx/>
              <a:tabLst/>
            </a:pPr>
            <a:r>
              <a:rPr lang="cs-CZ" sz="2400" dirty="0">
                <a:latin typeface="Times New Roman" pitchFamily="18" charset="0"/>
                <a:ea typeface="Times New Roman" pitchFamily="18" charset="0"/>
                <a:cs typeface="Times New Roman" pitchFamily="18" charset="0"/>
              </a:rPr>
              <a:t> </a:t>
            </a:r>
            <a:r>
              <a:rPr lang="cs-CZ" sz="2400" dirty="0" smtClean="0">
                <a:latin typeface="Times New Roman" pitchFamily="18" charset="0"/>
                <a:ea typeface="Times New Roman" pitchFamily="18" charset="0"/>
                <a:cs typeface="Times New Roman" pitchFamily="18" charset="0"/>
              </a:rPr>
              <a:t>     </a:t>
            </a:r>
            <a:r>
              <a:rPr kumimoji="0" lang="cs-C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200 osob a více;  nebyla-li v dokumentaci  ověřené stavebním </a:t>
            </a:r>
          </a:p>
          <a:p>
            <a:pPr marR="0" lvl="0" algn="l" defTabSz="914400" rtl="0" eaLnBrk="1" fontAlgn="base" latinLnBrk="0" hangingPunct="1">
              <a:lnSpc>
                <a:spcPct val="100000"/>
              </a:lnSpc>
              <a:spcBef>
                <a:spcPct val="0"/>
              </a:spcBef>
              <a:spcAft>
                <a:spcPct val="0"/>
              </a:spcAft>
              <a:buClrTx/>
              <a:buSzTx/>
              <a:tabLst/>
            </a:pPr>
            <a:r>
              <a:rPr lang="cs-CZ" sz="2400" dirty="0">
                <a:latin typeface="Times New Roman" pitchFamily="18" charset="0"/>
                <a:ea typeface="Times New Roman" pitchFamily="18" charset="0"/>
                <a:cs typeface="Times New Roman" pitchFamily="18" charset="0"/>
              </a:rPr>
              <a:t> </a:t>
            </a:r>
            <a:r>
              <a:rPr lang="cs-CZ" sz="2400" dirty="0" smtClean="0">
                <a:latin typeface="Times New Roman" pitchFamily="18" charset="0"/>
                <a:ea typeface="Times New Roman" pitchFamily="18" charset="0"/>
                <a:cs typeface="Times New Roman" pitchFamily="18" charset="0"/>
              </a:rPr>
              <a:t>     </a:t>
            </a:r>
            <a:r>
              <a:rPr kumimoji="0" lang="cs-C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úřadem stanovena horní hranice počtu   osob,   které  se   mohou  </a:t>
            </a:r>
          </a:p>
          <a:p>
            <a:pPr marR="0" lvl="0" algn="l" defTabSz="914400" rtl="0" eaLnBrk="1" fontAlgn="base" latinLnBrk="0" hangingPunct="1">
              <a:lnSpc>
                <a:spcPct val="100000"/>
              </a:lnSpc>
              <a:spcBef>
                <a:spcPct val="0"/>
              </a:spcBef>
              <a:spcAft>
                <a:spcPct val="0"/>
              </a:spcAft>
              <a:buClrTx/>
              <a:buSzTx/>
              <a:tabLst/>
            </a:pPr>
            <a:r>
              <a:rPr lang="cs-CZ" sz="2400" dirty="0">
                <a:latin typeface="Times New Roman" pitchFamily="18" charset="0"/>
                <a:ea typeface="Times New Roman" pitchFamily="18" charset="0"/>
                <a:cs typeface="Times New Roman" pitchFamily="18" charset="0"/>
              </a:rPr>
              <a:t> </a:t>
            </a:r>
            <a:r>
              <a:rPr lang="cs-CZ" sz="2400" dirty="0" smtClean="0">
                <a:latin typeface="Times New Roman" pitchFamily="18" charset="0"/>
                <a:ea typeface="Times New Roman" pitchFamily="18" charset="0"/>
                <a:cs typeface="Times New Roman" pitchFamily="18" charset="0"/>
              </a:rPr>
              <a:t>     </a:t>
            </a:r>
            <a:r>
              <a:rPr kumimoji="0" lang="cs-C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současně v  tomto   prostoru  vyskytovat, pak  tento počet určí</a:t>
            </a:r>
          </a:p>
          <a:p>
            <a:pPr marR="0" lvl="0" algn="l" defTabSz="914400" rtl="0" eaLnBrk="1" fontAlgn="base" latinLnBrk="0" hangingPunct="1">
              <a:lnSpc>
                <a:spcPct val="100000"/>
              </a:lnSpc>
              <a:spcBef>
                <a:spcPct val="0"/>
              </a:spcBef>
              <a:spcAft>
                <a:spcPct val="0"/>
              </a:spcAft>
              <a:buClrTx/>
              <a:buSzTx/>
              <a:tabLst/>
            </a:pPr>
            <a:r>
              <a:rPr lang="cs-CZ" sz="2400" dirty="0">
                <a:latin typeface="Times New Roman" pitchFamily="18" charset="0"/>
                <a:ea typeface="Times New Roman" pitchFamily="18" charset="0"/>
                <a:cs typeface="Times New Roman" pitchFamily="18" charset="0"/>
              </a:rPr>
              <a:t> </a:t>
            </a:r>
            <a:r>
              <a:rPr lang="cs-CZ" sz="2400" dirty="0" smtClean="0">
                <a:latin typeface="Times New Roman" pitchFamily="18" charset="0"/>
                <a:ea typeface="Times New Roman" pitchFamily="18" charset="0"/>
                <a:cs typeface="Times New Roman" pitchFamily="18" charset="0"/>
              </a:rPr>
              <a:t>    </a:t>
            </a:r>
            <a:r>
              <a:rPr kumimoji="0" lang="cs-C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jeho  vlastník</a:t>
            </a:r>
            <a:r>
              <a:rPr kumimoji="0" lang="cs-CZ" sz="24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extLst>
      <p:ext uri="{BB962C8B-B14F-4D97-AF65-F5344CB8AC3E}">
        <p14:creationId xmlns:p14="http://schemas.microsoft.com/office/powerpoint/2010/main" val="42512006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597" y="0"/>
            <a:ext cx="9122831" cy="5693866"/>
          </a:xfrm>
          <a:prstGeom prst="rect">
            <a:avLst/>
          </a:prstGeom>
        </p:spPr>
        <p:txBody>
          <a:bodyPr wrap="square">
            <a:spAutoFit/>
          </a:bodyPr>
          <a:lstStyle/>
          <a:p>
            <a:endParaRPr lang="cs-CZ" sz="3200" dirty="0" smtClean="0">
              <a:latin typeface="Times New Roman" pitchFamily="18" charset="0"/>
              <a:cs typeface="Times New Roman" pitchFamily="18" charset="0"/>
            </a:endParaRPr>
          </a:p>
          <a:p>
            <a:r>
              <a:rPr lang="cs-CZ" sz="3200" dirty="0" smtClean="0">
                <a:latin typeface="Times New Roman" pitchFamily="18" charset="0"/>
                <a:cs typeface="Times New Roman" pitchFamily="18" charset="0"/>
              </a:rPr>
              <a:t>b) </a:t>
            </a:r>
            <a:r>
              <a:rPr lang="cs-CZ" sz="2800" dirty="0" smtClean="0">
                <a:latin typeface="Times New Roman" pitchFamily="18" charset="0"/>
                <a:cs typeface="Times New Roman" pitchFamily="18" charset="0"/>
              </a:rPr>
              <a:t>akce  ve  venkovním  shromažďovacím  prostoru</a:t>
            </a:r>
            <a:r>
              <a:rPr lang="cs-CZ" dirty="0" smtClean="0"/>
              <a:t>      </a:t>
            </a:r>
          </a:p>
          <a:p>
            <a:r>
              <a:rPr lang="cs-CZ" dirty="0" smtClean="0"/>
              <a:t>   </a:t>
            </a:r>
          </a:p>
          <a:p>
            <a:r>
              <a:rPr lang="cs-CZ" dirty="0" smtClean="0"/>
              <a:t>  </a:t>
            </a:r>
          </a:p>
          <a:p>
            <a:endParaRPr lang="cs-CZ" dirty="0"/>
          </a:p>
          <a:p>
            <a:r>
              <a:rPr lang="cs-CZ" sz="2400" dirty="0" smtClean="0"/>
              <a:t>      1.  u něhož z dokumentace  ověřené stavebním úřadem vyplývá  počet  </a:t>
            </a:r>
          </a:p>
          <a:p>
            <a:r>
              <a:rPr lang="cs-CZ" sz="2400" dirty="0"/>
              <a:t> </a:t>
            </a:r>
            <a:r>
              <a:rPr lang="cs-CZ" sz="2400" dirty="0" smtClean="0"/>
              <a:t>          osob, pro které je prostor určen (tj. dolní i horní  hranice),</a:t>
            </a:r>
            <a:endParaRPr lang="cs-CZ" dirty="0"/>
          </a:p>
          <a:p>
            <a:endParaRPr lang="cs-CZ" dirty="0" smtClean="0"/>
          </a:p>
          <a:p>
            <a:endParaRPr lang="cs-CZ" dirty="0" smtClean="0"/>
          </a:p>
          <a:p>
            <a:endParaRPr lang="cs-CZ" dirty="0" smtClean="0"/>
          </a:p>
          <a:p>
            <a:r>
              <a:rPr lang="cs-CZ" dirty="0" smtClean="0"/>
              <a:t>      </a:t>
            </a:r>
            <a:r>
              <a:rPr lang="cs-CZ" sz="2400" dirty="0" smtClean="0"/>
              <a:t>2. u  něhož nebyla v  dokumentaci ověřené stavebním úřadem stanovena </a:t>
            </a:r>
          </a:p>
          <a:p>
            <a:r>
              <a:rPr lang="cs-CZ" sz="2400" dirty="0"/>
              <a:t> </a:t>
            </a:r>
            <a:r>
              <a:rPr lang="cs-CZ" sz="2400" dirty="0" smtClean="0"/>
              <a:t>       dolní  hranice  počtu  osob,  které  se  mohou  v tomto  prostoru současně  </a:t>
            </a:r>
          </a:p>
          <a:p>
            <a:r>
              <a:rPr lang="cs-CZ" sz="2400" dirty="0"/>
              <a:t> </a:t>
            </a:r>
            <a:r>
              <a:rPr lang="cs-CZ" sz="2400" dirty="0" smtClean="0"/>
              <a:t>       vyskytovat,  pak  se za  tento  počet považuje  200 osob a více;  nebyla-li </a:t>
            </a:r>
          </a:p>
          <a:p>
            <a:r>
              <a:rPr lang="cs-CZ" sz="2400" dirty="0"/>
              <a:t> </a:t>
            </a:r>
            <a:r>
              <a:rPr lang="cs-CZ" sz="2400" dirty="0" smtClean="0"/>
              <a:t>       v dokumentaci   ověřené stavebním úřadem  stanovena horní hranice </a:t>
            </a:r>
          </a:p>
          <a:p>
            <a:r>
              <a:rPr lang="cs-CZ" sz="2400" dirty="0"/>
              <a:t> </a:t>
            </a:r>
            <a:r>
              <a:rPr lang="cs-CZ" sz="2400" dirty="0" smtClean="0"/>
              <a:t>       počtu osob,   které  se   mohou  současně   v  tomto   prostoru vyskytovat, </a:t>
            </a:r>
          </a:p>
          <a:p>
            <a:r>
              <a:rPr lang="cs-CZ" sz="2400" dirty="0"/>
              <a:t> </a:t>
            </a:r>
            <a:r>
              <a:rPr lang="cs-CZ" sz="2400" dirty="0" smtClean="0"/>
              <a:t>      pak  tento počet určí jeho  vlastník </a:t>
            </a:r>
            <a:endParaRPr lang="cs-CZ" sz="2400" dirty="0"/>
          </a:p>
        </p:txBody>
      </p:sp>
    </p:spTree>
    <p:extLst>
      <p:ext uri="{BB962C8B-B14F-4D97-AF65-F5344CB8AC3E}">
        <p14:creationId xmlns:p14="http://schemas.microsoft.com/office/powerpoint/2010/main" val="14296489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0"/>
            <a:ext cx="9144000" cy="2800767"/>
          </a:xfrm>
          <a:prstGeom prst="rect">
            <a:avLst/>
          </a:prstGeom>
        </p:spPr>
        <p:txBody>
          <a:bodyPr wrap="square">
            <a:spAutoFit/>
          </a:bodyPr>
          <a:lstStyle/>
          <a:p>
            <a:r>
              <a:rPr lang="cs-CZ" sz="3200" dirty="0" smtClean="0">
                <a:latin typeface="Times New Roman" pitchFamily="18" charset="0"/>
                <a:cs typeface="Times New Roman" pitchFamily="18" charset="0"/>
              </a:rPr>
              <a:t> c) akce  ve  venkovním   shromažďovacím  prostoru</a:t>
            </a:r>
          </a:p>
          <a:p>
            <a:endParaRPr lang="cs-CZ" sz="3200" dirty="0">
              <a:latin typeface="Times New Roman" pitchFamily="18" charset="0"/>
              <a:cs typeface="Times New Roman" pitchFamily="18" charset="0"/>
            </a:endParaRPr>
          </a:p>
          <a:p>
            <a:endParaRPr lang="cs-CZ" sz="3200" dirty="0" smtClean="0">
              <a:latin typeface="Times New Roman" pitchFamily="18" charset="0"/>
              <a:cs typeface="Times New Roman" pitchFamily="18" charset="0"/>
            </a:endParaRPr>
          </a:p>
          <a:p>
            <a:r>
              <a:rPr lang="cs-CZ" sz="3200" dirty="0">
                <a:latin typeface="Times New Roman" pitchFamily="18" charset="0"/>
                <a:cs typeface="Times New Roman" pitchFamily="18" charset="0"/>
              </a:rPr>
              <a:t> </a:t>
            </a:r>
            <a:r>
              <a:rPr lang="cs-CZ" sz="3200" dirty="0" smtClean="0">
                <a:latin typeface="Times New Roman" pitchFamily="18" charset="0"/>
                <a:cs typeface="Times New Roman" pitchFamily="18" charset="0"/>
              </a:rPr>
              <a:t> </a:t>
            </a:r>
            <a:r>
              <a:rPr lang="cs-CZ" sz="2400" dirty="0" smtClean="0">
                <a:latin typeface="Times New Roman" pitchFamily="18" charset="0"/>
                <a:cs typeface="Times New Roman" pitchFamily="18" charset="0"/>
              </a:rPr>
              <a:t>  kterých  se  zúčastní  300  osob  a  více; </a:t>
            </a:r>
          </a:p>
          <a:p>
            <a:r>
              <a:rPr lang="cs-CZ" sz="2400" dirty="0">
                <a:latin typeface="Times New Roman" pitchFamily="18" charset="0"/>
                <a:cs typeface="Times New Roman" pitchFamily="18" charset="0"/>
              </a:rPr>
              <a:t> </a:t>
            </a:r>
            <a:r>
              <a:rPr lang="cs-CZ" sz="2400" dirty="0" smtClean="0">
                <a:latin typeface="Times New Roman" pitchFamily="18" charset="0"/>
                <a:cs typeface="Times New Roman" pitchFamily="18" charset="0"/>
              </a:rPr>
              <a:t>   v  případě  akcí  na veřejném prostranství  i  mimo  ně  pod  širým  </a:t>
            </a:r>
          </a:p>
          <a:p>
            <a:r>
              <a:rPr lang="cs-CZ" sz="2400" dirty="0">
                <a:latin typeface="Times New Roman" pitchFamily="18" charset="0"/>
                <a:cs typeface="Times New Roman" pitchFamily="18" charset="0"/>
              </a:rPr>
              <a:t> </a:t>
            </a:r>
            <a:r>
              <a:rPr lang="cs-CZ" sz="2400" dirty="0" smtClean="0">
                <a:latin typeface="Times New Roman" pitchFamily="18" charset="0"/>
                <a:cs typeface="Times New Roman" pitchFamily="18" charset="0"/>
              </a:rPr>
              <a:t>   nebem, kterých se  zúčastní 900 osob a více.</a:t>
            </a:r>
            <a:endParaRPr lang="cs-CZ" sz="2400" dirty="0">
              <a:latin typeface="Times New Roman" pitchFamily="18" charset="0"/>
              <a:cs typeface="Times New Roman" pitchFamily="18" charset="0"/>
            </a:endParaRPr>
          </a:p>
        </p:txBody>
      </p:sp>
      <p:pic>
        <p:nvPicPr>
          <p:cNvPr id="4098" name="Picture 2" descr="G:\požární hlídky\SECURITY-wall2- 4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8" y="2996953"/>
            <a:ext cx="9140552" cy="3861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07366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444174" y="1680417"/>
            <a:ext cx="8136904" cy="2246769"/>
          </a:xfrm>
          <a:prstGeom prst="rect">
            <a:avLst/>
          </a:prstGeom>
          <a:noFill/>
        </p:spPr>
        <p:txBody>
          <a:bodyPr wrap="square" rtlCol="0">
            <a:spAutoFit/>
          </a:bodyPr>
          <a:lstStyle/>
          <a:p>
            <a:r>
              <a:rPr lang="cs-CZ" sz="2800" dirty="0" smtClean="0">
                <a:latin typeface="Times New Roman" pitchFamily="18" charset="0"/>
                <a:cs typeface="Times New Roman" pitchFamily="18" charset="0"/>
              </a:rPr>
              <a:t>Pokud není stanovena v dokumentaci  </a:t>
            </a:r>
            <a:r>
              <a:rPr lang="cs-CZ" sz="2800" dirty="0" smtClean="0">
                <a:solidFill>
                  <a:srgbClr val="FF0000"/>
                </a:solidFill>
                <a:latin typeface="Times New Roman" pitchFamily="18" charset="0"/>
                <a:cs typeface="Times New Roman" pitchFamily="18" charset="0"/>
              </a:rPr>
              <a:t>horní</a:t>
            </a:r>
            <a:r>
              <a:rPr lang="cs-CZ" sz="2800" dirty="0" smtClean="0">
                <a:latin typeface="Times New Roman" pitchFamily="18" charset="0"/>
                <a:cs typeface="Times New Roman" pitchFamily="18" charset="0"/>
              </a:rPr>
              <a:t> hranice počtu osob, zajistí </a:t>
            </a:r>
            <a:r>
              <a:rPr lang="cs-CZ" sz="2800" dirty="0" smtClean="0">
                <a:solidFill>
                  <a:srgbClr val="FF0000"/>
                </a:solidFill>
                <a:latin typeface="Times New Roman" pitchFamily="18" charset="0"/>
                <a:cs typeface="Times New Roman" pitchFamily="18" charset="0"/>
              </a:rPr>
              <a:t>organizátor akce</a:t>
            </a:r>
            <a:r>
              <a:rPr lang="cs-CZ" sz="2800" dirty="0" smtClean="0">
                <a:latin typeface="Times New Roman" pitchFamily="18" charset="0"/>
                <a:cs typeface="Times New Roman" pitchFamily="18" charset="0"/>
              </a:rPr>
              <a:t>, jako součást stanovení rozsahu a způsobu zabezpečení PO, </a:t>
            </a:r>
            <a:r>
              <a:rPr lang="cs-CZ" sz="2800" dirty="0" smtClean="0">
                <a:solidFill>
                  <a:srgbClr val="FF0000"/>
                </a:solidFill>
                <a:latin typeface="Times New Roman" pitchFamily="18" charset="0"/>
                <a:cs typeface="Times New Roman" pitchFamily="18" charset="0"/>
              </a:rPr>
              <a:t>zpracování identifikační karty prostoru </a:t>
            </a:r>
            <a:r>
              <a:rPr lang="cs-CZ" sz="2800" dirty="0" smtClean="0">
                <a:latin typeface="Times New Roman" pitchFamily="18" charset="0"/>
                <a:cs typeface="Times New Roman" pitchFamily="18" charset="0"/>
              </a:rPr>
              <a:t>(stavby) v rozsahu podle přílohy č.4 nařízení </a:t>
            </a:r>
            <a:endParaRPr lang="cs-CZ" sz="2800" dirty="0">
              <a:latin typeface="Times New Roman" pitchFamily="18" charset="0"/>
              <a:cs typeface="Times New Roman" pitchFamily="18" charset="0"/>
            </a:endParaRPr>
          </a:p>
        </p:txBody>
      </p:sp>
    </p:spTree>
    <p:extLst>
      <p:ext uri="{BB962C8B-B14F-4D97-AF65-F5344CB8AC3E}">
        <p14:creationId xmlns:p14="http://schemas.microsoft.com/office/powerpoint/2010/main" val="26420981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711455" y="18614"/>
            <a:ext cx="7416824" cy="461665"/>
          </a:xfrm>
          <a:prstGeom prst="rect">
            <a:avLst/>
          </a:prstGeom>
          <a:noFill/>
        </p:spPr>
        <p:txBody>
          <a:bodyPr wrap="square" rtlCol="0">
            <a:spAutoFit/>
          </a:bodyPr>
          <a:lstStyle/>
          <a:p>
            <a:r>
              <a:rPr lang="cs-CZ" sz="2400" i="1" dirty="0" smtClean="0">
                <a:latin typeface="Times New Roman" pitchFamily="18" charset="0"/>
                <a:cs typeface="Times New Roman" pitchFamily="18" charset="0"/>
              </a:rPr>
              <a:t>Obsahuje minimálně tyto údaje:</a:t>
            </a:r>
            <a:endParaRPr lang="cs-CZ" sz="2400" i="1" dirty="0">
              <a:latin typeface="Times New Roman" pitchFamily="18" charset="0"/>
              <a:cs typeface="Times New Roman" pitchFamily="18" charset="0"/>
            </a:endParaRPr>
          </a:p>
        </p:txBody>
      </p:sp>
      <p:sp>
        <p:nvSpPr>
          <p:cNvPr id="3" name="Obdélník 2"/>
          <p:cNvSpPr/>
          <p:nvPr/>
        </p:nvSpPr>
        <p:spPr>
          <a:xfrm>
            <a:off x="69540" y="1268760"/>
            <a:ext cx="9036496" cy="5324535"/>
          </a:xfrm>
          <a:prstGeom prst="rect">
            <a:avLst/>
          </a:prstGeom>
        </p:spPr>
        <p:txBody>
          <a:bodyPr wrap="square">
            <a:spAutoFit/>
          </a:bodyPr>
          <a:lstStyle/>
          <a:p>
            <a:r>
              <a:rPr lang="cs-CZ" sz="2000" dirty="0">
                <a:latin typeface="Times New Roman" pitchFamily="18" charset="0"/>
                <a:cs typeface="Times New Roman" pitchFamily="18" charset="0"/>
              </a:rPr>
              <a:t>- </a:t>
            </a:r>
            <a:r>
              <a:rPr lang="cs-CZ" sz="2000" dirty="0">
                <a:solidFill>
                  <a:srgbClr val="FF0000"/>
                </a:solidFill>
                <a:latin typeface="Times New Roman" pitchFamily="18" charset="0"/>
                <a:cs typeface="Times New Roman" pitchFamily="18" charset="0"/>
              </a:rPr>
              <a:t>velikost</a:t>
            </a:r>
            <a:r>
              <a:rPr lang="cs-CZ" sz="2000" dirty="0">
                <a:latin typeface="Times New Roman" pitchFamily="18" charset="0"/>
                <a:cs typeface="Times New Roman" pitchFamily="18" charset="0"/>
              </a:rPr>
              <a:t> - využitelná plocha prostoru pro pořádání akce,</a:t>
            </a:r>
          </a:p>
          <a:p>
            <a:r>
              <a:rPr lang="cs-CZ" sz="2000" dirty="0">
                <a:latin typeface="Times New Roman" pitchFamily="18" charset="0"/>
                <a:cs typeface="Times New Roman" pitchFamily="18" charset="0"/>
              </a:rPr>
              <a:t>- </a:t>
            </a:r>
            <a:r>
              <a:rPr lang="cs-CZ" sz="2000" dirty="0">
                <a:solidFill>
                  <a:srgbClr val="FF0000"/>
                </a:solidFill>
                <a:latin typeface="Times New Roman" pitchFamily="18" charset="0"/>
                <a:cs typeface="Times New Roman" pitchFamily="18" charset="0"/>
              </a:rPr>
              <a:t>stanovení horní hranice počtu zúčastněných osob</a:t>
            </a:r>
            <a:r>
              <a:rPr lang="cs-CZ" sz="2000" dirty="0">
                <a:latin typeface="Times New Roman" pitchFamily="18" charset="0"/>
                <a:cs typeface="Times New Roman" pitchFamily="18" charset="0"/>
              </a:rPr>
              <a:t>,</a:t>
            </a:r>
          </a:p>
          <a:p>
            <a:pPr marL="342900" indent="-342900">
              <a:buFontTx/>
              <a:buChar char="-"/>
            </a:pPr>
            <a:r>
              <a:rPr lang="cs-CZ" sz="2000" dirty="0" smtClean="0">
                <a:solidFill>
                  <a:srgbClr val="FF0000"/>
                </a:solidFill>
                <a:latin typeface="Times New Roman" pitchFamily="18" charset="0"/>
                <a:cs typeface="Times New Roman" pitchFamily="18" charset="0"/>
              </a:rPr>
              <a:t>způsob </a:t>
            </a:r>
            <a:r>
              <a:rPr lang="cs-CZ" sz="2000" dirty="0">
                <a:solidFill>
                  <a:srgbClr val="FF0000"/>
                </a:solidFill>
                <a:latin typeface="Times New Roman" pitchFamily="18" charset="0"/>
                <a:cs typeface="Times New Roman" pitchFamily="18" charset="0"/>
              </a:rPr>
              <a:t>a postup vyhlášení požárního poplachu</a:t>
            </a:r>
            <a:r>
              <a:rPr lang="cs-CZ" sz="2000" dirty="0" smtClean="0">
                <a:latin typeface="Times New Roman" pitchFamily="18" charset="0"/>
                <a:cs typeface="Times New Roman" pitchFamily="18" charset="0"/>
              </a:rPr>
              <a:t>,</a:t>
            </a:r>
          </a:p>
          <a:p>
            <a:pPr marL="342900" indent="-342900">
              <a:buFontTx/>
              <a:buChar char="-"/>
            </a:pPr>
            <a:r>
              <a:rPr lang="cs-CZ" sz="2000" dirty="0" smtClean="0">
                <a:solidFill>
                  <a:srgbClr val="FF0000"/>
                </a:solidFill>
                <a:latin typeface="Times New Roman" pitchFamily="18" charset="0"/>
                <a:cs typeface="Times New Roman" pitchFamily="18" charset="0"/>
              </a:rPr>
              <a:t>způsob </a:t>
            </a:r>
            <a:r>
              <a:rPr lang="cs-CZ" sz="2000" dirty="0">
                <a:solidFill>
                  <a:srgbClr val="FF0000"/>
                </a:solidFill>
                <a:latin typeface="Times New Roman" pitchFamily="18" charset="0"/>
                <a:cs typeface="Times New Roman" pitchFamily="18" charset="0"/>
              </a:rPr>
              <a:t>zajištění  evakuace</a:t>
            </a:r>
            <a:r>
              <a:rPr lang="cs-CZ" sz="2000" dirty="0">
                <a:latin typeface="Times New Roman" pitchFamily="18" charset="0"/>
                <a:cs typeface="Times New Roman" pitchFamily="18" charset="0"/>
              </a:rPr>
              <a:t> (přesné určení  kdo a jakým  </a:t>
            </a:r>
            <a:r>
              <a:rPr lang="cs-CZ" sz="2000" dirty="0" smtClean="0">
                <a:latin typeface="Times New Roman" pitchFamily="18" charset="0"/>
                <a:cs typeface="Times New Roman" pitchFamily="18" charset="0"/>
              </a:rPr>
              <a:t>způsobem   </a:t>
            </a:r>
            <a:r>
              <a:rPr lang="cs-CZ" sz="2000" dirty="0">
                <a:latin typeface="Times New Roman" pitchFamily="18" charset="0"/>
                <a:cs typeface="Times New Roman" pitchFamily="18" charset="0"/>
              </a:rPr>
              <a:t>oznámí  </a:t>
            </a:r>
            <a:r>
              <a:rPr lang="cs-CZ" sz="2000" dirty="0" smtClean="0">
                <a:latin typeface="Times New Roman" pitchFamily="18" charset="0"/>
                <a:cs typeface="Times New Roman" pitchFamily="18" charset="0"/>
              </a:rPr>
              <a:t>nutnost   </a:t>
            </a:r>
            <a:r>
              <a:rPr lang="cs-CZ" sz="2000" dirty="0">
                <a:latin typeface="Times New Roman" pitchFamily="18" charset="0"/>
                <a:cs typeface="Times New Roman" pitchFamily="18" charset="0"/>
              </a:rPr>
              <a:t>evakuace  včetně  určených únikových </a:t>
            </a:r>
            <a:r>
              <a:rPr lang="cs-CZ" sz="2000" dirty="0" smtClean="0">
                <a:latin typeface="Times New Roman" pitchFamily="18" charset="0"/>
                <a:cs typeface="Times New Roman" pitchFamily="18" charset="0"/>
              </a:rPr>
              <a:t>komunikací a </a:t>
            </a:r>
            <a:r>
              <a:rPr lang="cs-CZ" sz="2000" dirty="0">
                <a:latin typeface="Times New Roman" pitchFamily="18" charset="0"/>
                <a:cs typeface="Times New Roman" pitchFamily="18" charset="0"/>
              </a:rPr>
              <a:t>východů atd.), pomoci při zdolávání požáru,</a:t>
            </a:r>
          </a:p>
          <a:p>
            <a:pPr marL="342900" indent="-342900">
              <a:buFontTx/>
              <a:buChar char="-"/>
            </a:pPr>
            <a:r>
              <a:rPr lang="cs-CZ" sz="2000" dirty="0" smtClean="0">
                <a:solidFill>
                  <a:srgbClr val="FF0000"/>
                </a:solidFill>
                <a:latin typeface="Times New Roman" pitchFamily="18" charset="0"/>
                <a:cs typeface="Times New Roman" pitchFamily="18" charset="0"/>
              </a:rPr>
              <a:t>počet</a:t>
            </a:r>
            <a:r>
              <a:rPr lang="cs-CZ" sz="2000" dirty="0">
                <a:solidFill>
                  <a:srgbClr val="FF0000"/>
                </a:solidFill>
                <a:latin typeface="Times New Roman" pitchFamily="18" charset="0"/>
                <a:cs typeface="Times New Roman" pitchFamily="18" charset="0"/>
              </a:rPr>
              <a:t>,   situování,   kapacita   (šířky)   únikových  </a:t>
            </a:r>
            <a:r>
              <a:rPr lang="cs-CZ" sz="2000" dirty="0" smtClean="0">
                <a:solidFill>
                  <a:srgbClr val="FF0000"/>
                </a:solidFill>
                <a:latin typeface="Times New Roman" pitchFamily="18" charset="0"/>
                <a:cs typeface="Times New Roman" pitchFamily="18" charset="0"/>
              </a:rPr>
              <a:t>komunikací   </a:t>
            </a:r>
            <a:r>
              <a:rPr lang="cs-CZ" sz="2000" dirty="0">
                <a:solidFill>
                  <a:srgbClr val="FF0000"/>
                </a:solidFill>
                <a:latin typeface="Times New Roman" pitchFamily="18" charset="0"/>
                <a:cs typeface="Times New Roman" pitchFamily="18" charset="0"/>
              </a:rPr>
              <a:t>a východů   včetně </a:t>
            </a:r>
            <a:endParaRPr lang="cs-CZ" sz="2000" dirty="0" smtClean="0">
              <a:solidFill>
                <a:srgbClr val="FF0000"/>
              </a:solidFill>
              <a:latin typeface="Times New Roman" pitchFamily="18" charset="0"/>
              <a:cs typeface="Times New Roman" pitchFamily="18" charset="0"/>
            </a:endParaRPr>
          </a:p>
          <a:p>
            <a:r>
              <a:rPr lang="cs-CZ" sz="2000" dirty="0" smtClean="0">
                <a:solidFill>
                  <a:srgbClr val="FF0000"/>
                </a:solidFill>
                <a:latin typeface="Times New Roman" pitchFamily="18" charset="0"/>
                <a:cs typeface="Times New Roman" pitchFamily="18" charset="0"/>
              </a:rPr>
              <a:t>      </a:t>
            </a:r>
            <a:r>
              <a:rPr lang="cs-CZ" sz="2000" dirty="0">
                <a:solidFill>
                  <a:srgbClr val="FF0000"/>
                </a:solidFill>
                <a:latin typeface="Times New Roman" pitchFamily="18" charset="0"/>
                <a:cs typeface="Times New Roman" pitchFamily="18" charset="0"/>
              </a:rPr>
              <a:t>pokynů</a:t>
            </a:r>
            <a:r>
              <a:rPr lang="cs-CZ" sz="2000" dirty="0">
                <a:latin typeface="Times New Roman" pitchFamily="18" charset="0"/>
                <a:cs typeface="Times New Roman" pitchFamily="18" charset="0"/>
              </a:rPr>
              <a:t>    k   zabezpečení   jejich   </a:t>
            </a:r>
            <a:r>
              <a:rPr lang="cs-CZ" sz="2000" dirty="0" smtClean="0">
                <a:latin typeface="Times New Roman" pitchFamily="18" charset="0"/>
                <a:cs typeface="Times New Roman" pitchFamily="18" charset="0"/>
              </a:rPr>
              <a:t>trvalé   </a:t>
            </a:r>
            <a:r>
              <a:rPr lang="cs-CZ" sz="2000" dirty="0">
                <a:latin typeface="Times New Roman" pitchFamily="18" charset="0"/>
                <a:cs typeface="Times New Roman" pitchFamily="18" charset="0"/>
              </a:rPr>
              <a:t>provozuschopnosti,</a:t>
            </a:r>
          </a:p>
          <a:p>
            <a:pPr marL="342900" indent="-342900">
              <a:buFontTx/>
              <a:buChar char="-"/>
            </a:pPr>
            <a:r>
              <a:rPr lang="cs-CZ" sz="2000" dirty="0" smtClean="0">
                <a:solidFill>
                  <a:srgbClr val="FF0000"/>
                </a:solidFill>
                <a:latin typeface="Times New Roman" pitchFamily="18" charset="0"/>
                <a:cs typeface="Times New Roman" pitchFamily="18" charset="0"/>
              </a:rPr>
              <a:t>rozmístění</a:t>
            </a:r>
            <a:r>
              <a:rPr lang="cs-CZ" sz="2000" dirty="0">
                <a:solidFill>
                  <a:srgbClr val="FF0000"/>
                </a:solidFill>
                <a:latin typeface="Times New Roman" pitchFamily="18" charset="0"/>
                <a:cs typeface="Times New Roman" pitchFamily="18" charset="0"/>
              </a:rPr>
              <a:t>,  typ</a:t>
            </a:r>
            <a:r>
              <a:rPr lang="cs-CZ" sz="2000" dirty="0">
                <a:latin typeface="Times New Roman" pitchFamily="18" charset="0"/>
                <a:cs typeface="Times New Roman" pitchFamily="18" charset="0"/>
              </a:rPr>
              <a:t>  (D25,  C  52)  </a:t>
            </a:r>
            <a:r>
              <a:rPr lang="cs-CZ" sz="2000" dirty="0">
                <a:solidFill>
                  <a:srgbClr val="FF0000"/>
                </a:solidFill>
                <a:latin typeface="Times New Roman" pitchFamily="18" charset="0"/>
                <a:cs typeface="Times New Roman" pitchFamily="18" charset="0"/>
              </a:rPr>
              <a:t>vnitřního hydrantového systému</a:t>
            </a:r>
            <a:r>
              <a:rPr lang="cs-CZ" sz="2000" dirty="0" smtClean="0">
                <a:latin typeface="Times New Roman" pitchFamily="18" charset="0"/>
                <a:cs typeface="Times New Roman" pitchFamily="18" charset="0"/>
              </a:rPr>
              <a:t>;</a:t>
            </a:r>
          </a:p>
          <a:p>
            <a:r>
              <a:rPr lang="cs-CZ" sz="2000" dirty="0" smtClean="0">
                <a:latin typeface="Times New Roman" pitchFamily="18" charset="0"/>
                <a:cs typeface="Times New Roman" pitchFamily="18" charset="0"/>
              </a:rPr>
              <a:t>      </a:t>
            </a:r>
            <a:r>
              <a:rPr lang="cs-CZ" sz="2000" dirty="0">
                <a:solidFill>
                  <a:srgbClr val="FF0000"/>
                </a:solidFill>
                <a:latin typeface="Times New Roman" pitchFamily="18" charset="0"/>
                <a:cs typeface="Times New Roman" pitchFamily="18" charset="0"/>
              </a:rPr>
              <a:t>umístění a vzdálenost venkovních hydrantů</a:t>
            </a:r>
            <a:r>
              <a:rPr lang="cs-CZ" sz="2000" dirty="0">
                <a:latin typeface="Times New Roman" pitchFamily="18" charset="0"/>
                <a:cs typeface="Times New Roman" pitchFamily="18" charset="0"/>
              </a:rPr>
              <a:t>,</a:t>
            </a:r>
          </a:p>
          <a:p>
            <a:r>
              <a:rPr lang="cs-CZ" sz="2000" dirty="0">
                <a:latin typeface="Times New Roman" pitchFamily="18" charset="0"/>
                <a:cs typeface="Times New Roman" pitchFamily="18" charset="0"/>
              </a:rPr>
              <a:t>- </a:t>
            </a:r>
            <a:r>
              <a:rPr lang="cs-CZ" sz="2000" dirty="0">
                <a:solidFill>
                  <a:srgbClr val="FF0000"/>
                </a:solidFill>
                <a:latin typeface="Times New Roman" pitchFamily="18" charset="0"/>
                <a:cs typeface="Times New Roman" pitchFamily="18" charset="0"/>
              </a:rPr>
              <a:t>počet, druh a rozmístění přenosných hasicích přístrojů,</a:t>
            </a:r>
          </a:p>
          <a:p>
            <a:pPr marL="342900" indent="-342900">
              <a:buFontTx/>
              <a:buChar char="-"/>
            </a:pPr>
            <a:r>
              <a:rPr lang="cs-CZ" sz="2000" dirty="0" smtClean="0">
                <a:solidFill>
                  <a:srgbClr val="FF0000"/>
                </a:solidFill>
                <a:latin typeface="Times New Roman" pitchFamily="18" charset="0"/>
                <a:cs typeface="Times New Roman" pitchFamily="18" charset="0"/>
              </a:rPr>
              <a:t>informace  </a:t>
            </a:r>
            <a:r>
              <a:rPr lang="cs-CZ" sz="2000" dirty="0">
                <a:solidFill>
                  <a:srgbClr val="FF0000"/>
                </a:solidFill>
                <a:latin typeface="Times New Roman" pitchFamily="18" charset="0"/>
                <a:cs typeface="Times New Roman" pitchFamily="18" charset="0"/>
              </a:rPr>
              <a:t>o   dalších  věcných  prostředcích   požární  </a:t>
            </a:r>
            <a:r>
              <a:rPr lang="cs-CZ" sz="2000" dirty="0" smtClean="0">
                <a:solidFill>
                  <a:srgbClr val="FF0000"/>
                </a:solidFill>
                <a:latin typeface="Times New Roman" pitchFamily="18" charset="0"/>
                <a:cs typeface="Times New Roman" pitchFamily="18" charset="0"/>
              </a:rPr>
              <a:t>ochrany </a:t>
            </a:r>
            <a:r>
              <a:rPr lang="cs-CZ" sz="2000" dirty="0" smtClean="0">
                <a:latin typeface="Times New Roman" pitchFamily="18" charset="0"/>
                <a:cs typeface="Times New Roman" pitchFamily="18" charset="0"/>
              </a:rPr>
              <a:t>  </a:t>
            </a:r>
            <a:r>
              <a:rPr lang="cs-CZ" sz="2000" dirty="0">
                <a:latin typeface="Times New Roman" pitchFamily="18" charset="0"/>
                <a:cs typeface="Times New Roman" pitchFamily="18" charset="0"/>
              </a:rPr>
              <a:t>a požárně  </a:t>
            </a:r>
            <a:endParaRPr lang="cs-CZ" sz="2000" dirty="0" smtClean="0">
              <a:latin typeface="Times New Roman" pitchFamily="18" charset="0"/>
              <a:cs typeface="Times New Roman" pitchFamily="18" charset="0"/>
            </a:endParaRPr>
          </a:p>
          <a:p>
            <a:r>
              <a:rPr lang="cs-CZ" sz="2000" dirty="0">
                <a:latin typeface="Times New Roman" pitchFamily="18" charset="0"/>
                <a:cs typeface="Times New Roman" pitchFamily="18" charset="0"/>
              </a:rPr>
              <a:t> </a:t>
            </a:r>
            <a:r>
              <a:rPr lang="cs-CZ" sz="2000" dirty="0" smtClean="0">
                <a:latin typeface="Times New Roman" pitchFamily="18" charset="0"/>
                <a:cs typeface="Times New Roman" pitchFamily="18" charset="0"/>
              </a:rPr>
              <a:t>   bezpečnostních  </a:t>
            </a:r>
            <a:r>
              <a:rPr lang="cs-CZ" sz="2000" dirty="0">
                <a:latin typeface="Times New Roman" pitchFamily="18" charset="0"/>
                <a:cs typeface="Times New Roman" pitchFamily="18" charset="0"/>
              </a:rPr>
              <a:t>zařízeních,  jsou-li  v  objektu </a:t>
            </a:r>
            <a:r>
              <a:rPr lang="cs-CZ" sz="2000" dirty="0" smtClean="0">
                <a:latin typeface="Times New Roman" pitchFamily="18" charset="0"/>
                <a:cs typeface="Times New Roman" pitchFamily="18" charset="0"/>
              </a:rPr>
              <a:t>nebo   </a:t>
            </a:r>
            <a:r>
              <a:rPr lang="cs-CZ" sz="2000" dirty="0">
                <a:latin typeface="Times New Roman" pitchFamily="18" charset="0"/>
                <a:cs typeface="Times New Roman" pitchFamily="18" charset="0"/>
              </a:rPr>
              <a:t>prostoru instalovány,</a:t>
            </a:r>
          </a:p>
          <a:p>
            <a:r>
              <a:rPr lang="cs-CZ" sz="2000" dirty="0">
                <a:latin typeface="Times New Roman" pitchFamily="18" charset="0"/>
                <a:cs typeface="Times New Roman" pitchFamily="18" charset="0"/>
              </a:rPr>
              <a:t>- </a:t>
            </a:r>
            <a:r>
              <a:rPr lang="cs-CZ" sz="2000" dirty="0">
                <a:solidFill>
                  <a:srgbClr val="FF0000"/>
                </a:solidFill>
                <a:latin typeface="Times New Roman" pitchFamily="18" charset="0"/>
                <a:cs typeface="Times New Roman" pitchFamily="18" charset="0"/>
              </a:rPr>
              <a:t>umístění  uzávěru  vody,   plynu,  topení,  rozvodných  zařízení</a:t>
            </a:r>
          </a:p>
          <a:p>
            <a:r>
              <a:rPr lang="cs-CZ" sz="2000" dirty="0">
                <a:solidFill>
                  <a:srgbClr val="FF0000"/>
                </a:solidFill>
                <a:latin typeface="Times New Roman" pitchFamily="18" charset="0"/>
                <a:cs typeface="Times New Roman" pitchFamily="18" charset="0"/>
              </a:rPr>
              <a:t>  elektrické energie, jejich označení včetně přístupu k nim</a:t>
            </a:r>
            <a:r>
              <a:rPr lang="cs-CZ" sz="2000" dirty="0">
                <a:latin typeface="Times New Roman" pitchFamily="18" charset="0"/>
                <a:cs typeface="Times New Roman" pitchFamily="18" charset="0"/>
              </a:rPr>
              <a:t>,</a:t>
            </a:r>
          </a:p>
          <a:p>
            <a:r>
              <a:rPr lang="cs-CZ" sz="2000" dirty="0">
                <a:solidFill>
                  <a:srgbClr val="FF0000"/>
                </a:solidFill>
                <a:latin typeface="Times New Roman" pitchFamily="18" charset="0"/>
                <a:cs typeface="Times New Roman" pitchFamily="18" charset="0"/>
              </a:rPr>
              <a:t>- seznam  a   rozmístění  použitých  výstražných   a  informačních</a:t>
            </a:r>
          </a:p>
          <a:p>
            <a:r>
              <a:rPr lang="cs-CZ" sz="2000" dirty="0">
                <a:solidFill>
                  <a:srgbClr val="FF0000"/>
                </a:solidFill>
                <a:latin typeface="Times New Roman" pitchFamily="18" charset="0"/>
                <a:cs typeface="Times New Roman" pitchFamily="18" charset="0"/>
              </a:rPr>
              <a:t>  tabulek</a:t>
            </a:r>
            <a:r>
              <a:rPr lang="cs-CZ" sz="2000" dirty="0">
                <a:latin typeface="Times New Roman" pitchFamily="18" charset="0"/>
                <a:cs typeface="Times New Roman" pitchFamily="18" charset="0"/>
              </a:rPr>
              <a:t>.</a:t>
            </a:r>
          </a:p>
        </p:txBody>
      </p:sp>
      <p:pic>
        <p:nvPicPr>
          <p:cNvPr id="5122" name="Picture 2" descr="G:\požární hlídky\isCA3XN9HZ.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176" y="61178"/>
            <a:ext cx="2936272" cy="2018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20084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556792"/>
            <a:ext cx="9144000" cy="1815882"/>
          </a:xfrm>
          <a:prstGeom prst="rect">
            <a:avLst/>
          </a:prstGeom>
        </p:spPr>
        <p:txBody>
          <a:bodyPr wrap="square">
            <a:spAutoFit/>
          </a:bodyPr>
          <a:lstStyle/>
          <a:p>
            <a:r>
              <a:rPr lang="cs-CZ" sz="2800" dirty="0">
                <a:latin typeface="Times New Roman" pitchFamily="18" charset="0"/>
                <a:cs typeface="Times New Roman" pitchFamily="18" charset="0"/>
              </a:rPr>
              <a:t>V  případě,  že  </a:t>
            </a:r>
            <a:r>
              <a:rPr lang="cs-CZ" sz="2800" dirty="0">
                <a:solidFill>
                  <a:srgbClr val="FF0000"/>
                </a:solidFill>
                <a:latin typeface="Times New Roman" pitchFamily="18" charset="0"/>
                <a:cs typeface="Times New Roman" pitchFamily="18" charset="0"/>
              </a:rPr>
              <a:t>organizátor  akce  není  vlastníkem  prostoru</a:t>
            </a:r>
          </a:p>
          <a:p>
            <a:r>
              <a:rPr lang="cs-CZ" sz="2800" dirty="0">
                <a:latin typeface="Times New Roman" pitchFamily="18" charset="0"/>
                <a:cs typeface="Times New Roman" pitchFamily="18" charset="0"/>
              </a:rPr>
              <a:t>    (stavby,   místa),   kde   se   akce   koná,  kromě  veřejného</a:t>
            </a:r>
          </a:p>
          <a:p>
            <a:r>
              <a:rPr lang="cs-CZ" sz="2800" dirty="0">
                <a:latin typeface="Times New Roman" pitchFamily="18" charset="0"/>
                <a:cs typeface="Times New Roman" pitchFamily="18" charset="0"/>
              </a:rPr>
              <a:t>    prostranství, </a:t>
            </a:r>
            <a:r>
              <a:rPr lang="cs-CZ" sz="2800" dirty="0">
                <a:solidFill>
                  <a:srgbClr val="FF0000"/>
                </a:solidFill>
                <a:latin typeface="Times New Roman" pitchFamily="18" charset="0"/>
                <a:cs typeface="Times New Roman" pitchFamily="18" charset="0"/>
              </a:rPr>
              <a:t>musí být </a:t>
            </a:r>
            <a:r>
              <a:rPr lang="cs-CZ" sz="2800" dirty="0">
                <a:latin typeface="Times New Roman" pitchFamily="18" charset="0"/>
                <a:cs typeface="Times New Roman" pitchFamily="18" charset="0"/>
              </a:rPr>
              <a:t>před započetím akce </a:t>
            </a:r>
            <a:r>
              <a:rPr lang="cs-CZ" sz="2800" dirty="0">
                <a:solidFill>
                  <a:srgbClr val="FF0000"/>
                </a:solidFill>
                <a:latin typeface="Times New Roman" pitchFamily="18" charset="0"/>
                <a:cs typeface="Times New Roman" pitchFamily="18" charset="0"/>
              </a:rPr>
              <a:t>rozsah </a:t>
            </a:r>
            <a:endParaRPr lang="cs-CZ" sz="2800" dirty="0" smtClean="0">
              <a:solidFill>
                <a:srgbClr val="FF0000"/>
              </a:solidFill>
              <a:latin typeface="Times New Roman" pitchFamily="18" charset="0"/>
              <a:cs typeface="Times New Roman" pitchFamily="18" charset="0"/>
            </a:endParaRPr>
          </a:p>
          <a:p>
            <a:r>
              <a:rPr lang="cs-CZ" sz="2800" dirty="0">
                <a:solidFill>
                  <a:srgbClr val="FF0000"/>
                </a:solidFill>
                <a:latin typeface="Times New Roman" pitchFamily="18" charset="0"/>
                <a:cs typeface="Times New Roman" pitchFamily="18" charset="0"/>
              </a:rPr>
              <a:t> </a:t>
            </a:r>
            <a:r>
              <a:rPr lang="cs-CZ" sz="2800" dirty="0" smtClean="0">
                <a:solidFill>
                  <a:srgbClr val="FF0000"/>
                </a:solidFill>
                <a:latin typeface="Times New Roman" pitchFamily="18" charset="0"/>
                <a:cs typeface="Times New Roman" pitchFamily="18" charset="0"/>
              </a:rPr>
              <a:t>   odpovědností  </a:t>
            </a:r>
            <a:r>
              <a:rPr lang="cs-CZ" sz="2800" dirty="0">
                <a:solidFill>
                  <a:srgbClr val="FF0000"/>
                </a:solidFill>
                <a:latin typeface="Times New Roman" pitchFamily="18" charset="0"/>
                <a:cs typeface="Times New Roman" pitchFamily="18" charset="0"/>
              </a:rPr>
              <a:t>stanoven smlouvou s vlastníkem</a:t>
            </a:r>
            <a:r>
              <a:rPr lang="cs-CZ" sz="2800" dirty="0">
                <a:latin typeface="Times New Roman" pitchFamily="18" charset="0"/>
                <a:cs typeface="Times New Roman" pitchFamily="18" charset="0"/>
              </a:rPr>
              <a:t> prostoru</a:t>
            </a:r>
          </a:p>
        </p:txBody>
      </p:sp>
    </p:spTree>
    <p:extLst>
      <p:ext uri="{BB962C8B-B14F-4D97-AF65-F5344CB8AC3E}">
        <p14:creationId xmlns:p14="http://schemas.microsoft.com/office/powerpoint/2010/main" val="41245280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980728"/>
            <a:ext cx="9144000" cy="2308324"/>
          </a:xfrm>
          <a:prstGeom prst="rect">
            <a:avLst/>
          </a:prstGeom>
        </p:spPr>
        <p:txBody>
          <a:bodyPr wrap="square">
            <a:spAutoFit/>
          </a:bodyPr>
          <a:lstStyle/>
          <a:p>
            <a:r>
              <a:rPr lang="cs-CZ" sz="2400" dirty="0">
                <a:solidFill>
                  <a:srgbClr val="FF0000"/>
                </a:solidFill>
                <a:latin typeface="Times New Roman" pitchFamily="18" charset="0"/>
                <a:cs typeface="Times New Roman" pitchFamily="18" charset="0"/>
              </a:rPr>
              <a:t>Organizátor</a:t>
            </a:r>
            <a:r>
              <a:rPr lang="cs-CZ" sz="2400" dirty="0">
                <a:latin typeface="Times New Roman" pitchFamily="18" charset="0"/>
                <a:cs typeface="Times New Roman" pitchFamily="18" charset="0"/>
              </a:rPr>
              <a:t>   akce  </a:t>
            </a:r>
            <a:r>
              <a:rPr lang="cs-CZ" sz="2400" dirty="0">
                <a:solidFill>
                  <a:srgbClr val="FF0000"/>
                </a:solidFill>
                <a:latin typeface="Times New Roman" pitchFamily="18" charset="0"/>
                <a:cs typeface="Times New Roman" pitchFamily="18" charset="0"/>
              </a:rPr>
              <a:t>prokazatelně </a:t>
            </a:r>
            <a:r>
              <a:rPr lang="cs-CZ" sz="2400" dirty="0">
                <a:latin typeface="Times New Roman" pitchFamily="18" charset="0"/>
                <a:cs typeface="Times New Roman" pitchFamily="18" charset="0"/>
              </a:rPr>
              <a:t>  stanoví </a:t>
            </a:r>
            <a:r>
              <a:rPr lang="cs-CZ" sz="2400" dirty="0">
                <a:solidFill>
                  <a:srgbClr val="FF0000"/>
                </a:solidFill>
                <a:latin typeface="Times New Roman" pitchFamily="18" charset="0"/>
                <a:cs typeface="Times New Roman" pitchFamily="18" charset="0"/>
              </a:rPr>
              <a:t> rozsah   a  způsob</a:t>
            </a:r>
          </a:p>
          <a:p>
            <a:r>
              <a:rPr lang="cs-CZ" sz="2400" dirty="0">
                <a:solidFill>
                  <a:srgbClr val="FF0000"/>
                </a:solidFill>
                <a:latin typeface="Times New Roman" pitchFamily="18" charset="0"/>
                <a:cs typeface="Times New Roman" pitchFamily="18" charset="0"/>
              </a:rPr>
              <a:t>    zabezpečení  požární  ochrany</a:t>
            </a:r>
            <a:r>
              <a:rPr lang="cs-CZ" sz="2400" dirty="0">
                <a:latin typeface="Times New Roman" pitchFamily="18" charset="0"/>
                <a:cs typeface="Times New Roman" pitchFamily="18" charset="0"/>
              </a:rPr>
              <a:t>,  včetně  povinností  a  způsobu</a:t>
            </a:r>
          </a:p>
          <a:p>
            <a:r>
              <a:rPr lang="cs-CZ" sz="2400" dirty="0">
                <a:latin typeface="Times New Roman" pitchFamily="18" charset="0"/>
                <a:cs typeface="Times New Roman" pitchFamily="18" charset="0"/>
              </a:rPr>
              <a:t>    plnění  úkolů  všech  osob  podílejících  se  na  organizačním</a:t>
            </a:r>
          </a:p>
          <a:p>
            <a:r>
              <a:rPr lang="cs-CZ" sz="2400" dirty="0">
                <a:latin typeface="Times New Roman" pitchFamily="18" charset="0"/>
                <a:cs typeface="Times New Roman" pitchFamily="18" charset="0"/>
              </a:rPr>
              <a:t>    a technickém  zajištění  akce  a  osob  účastnících  se  akce,</a:t>
            </a:r>
          </a:p>
          <a:p>
            <a:r>
              <a:rPr lang="cs-CZ" sz="2400" dirty="0">
                <a:latin typeface="Times New Roman" pitchFamily="18" charset="0"/>
                <a:cs typeface="Times New Roman" pitchFamily="18" charset="0"/>
              </a:rPr>
              <a:t>    přičemž   postupuje  způsobem   stanoveným  zvláštním  právním</a:t>
            </a:r>
          </a:p>
          <a:p>
            <a:r>
              <a:rPr lang="cs-CZ" sz="2400" dirty="0">
                <a:latin typeface="Times New Roman" pitchFamily="18" charset="0"/>
                <a:cs typeface="Times New Roman" pitchFamily="18" charset="0"/>
              </a:rPr>
              <a:t>    předpisem</a:t>
            </a:r>
          </a:p>
        </p:txBody>
      </p:sp>
      <p:sp>
        <p:nvSpPr>
          <p:cNvPr id="3" name="TextovéPole 2"/>
          <p:cNvSpPr txBox="1"/>
          <p:nvPr/>
        </p:nvSpPr>
        <p:spPr>
          <a:xfrm>
            <a:off x="0" y="4201771"/>
            <a:ext cx="9144000" cy="769441"/>
          </a:xfrm>
          <a:prstGeom prst="rect">
            <a:avLst/>
          </a:prstGeom>
          <a:noFill/>
        </p:spPr>
        <p:txBody>
          <a:bodyPr wrap="square" rtlCol="0">
            <a:spAutoFit/>
          </a:bodyPr>
          <a:lstStyle/>
          <a:p>
            <a:r>
              <a:rPr lang="cs-CZ" sz="4400" i="1" dirty="0" smtClean="0">
                <a:solidFill>
                  <a:srgbClr val="FF0000"/>
                </a:solidFill>
                <a:latin typeface="Times New Roman" pitchFamily="18" charset="0"/>
                <a:cs typeface="Times New Roman" pitchFamily="18" charset="0"/>
              </a:rPr>
              <a:t>Což je  § 15 vyhlášky č. 246/2001 Sb.</a:t>
            </a:r>
            <a:endParaRPr lang="cs-CZ" sz="4400" i="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990100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0394" y="-10793"/>
            <a:ext cx="9123606" cy="2585323"/>
          </a:xfrm>
          <a:prstGeom prst="rect">
            <a:avLst/>
          </a:prstGeom>
        </p:spPr>
        <p:txBody>
          <a:bodyPr wrap="square">
            <a:spAutoFit/>
          </a:bodyPr>
          <a:lstStyle/>
          <a:p>
            <a:r>
              <a:rPr lang="cs-CZ" dirty="0"/>
              <a:t>§ 15</a:t>
            </a:r>
          </a:p>
          <a:p>
            <a:r>
              <a:rPr lang="cs-CZ" dirty="0">
                <a:solidFill>
                  <a:srgbClr val="FF0000"/>
                </a:solidFill>
              </a:rPr>
              <a:t>Způsob určení podmínek požární bezpečnosti při činnostech se zvýšeným požárním</a:t>
            </a:r>
          </a:p>
          <a:p>
            <a:r>
              <a:rPr lang="cs-CZ" dirty="0">
                <a:solidFill>
                  <a:srgbClr val="FF0000"/>
                </a:solidFill>
              </a:rPr>
              <a:t>nebezpečím</a:t>
            </a:r>
          </a:p>
          <a:p>
            <a:endParaRPr lang="cs-CZ" dirty="0"/>
          </a:p>
          <a:p>
            <a:r>
              <a:rPr lang="cs-CZ" dirty="0"/>
              <a:t>(1) Podmínky požární bezpečnosti se stanoví k zabránění vzniku požáru a k ochraně</a:t>
            </a:r>
          </a:p>
          <a:p>
            <a:r>
              <a:rPr lang="cs-CZ" dirty="0" smtClean="0"/>
              <a:t>     osob</a:t>
            </a:r>
            <a:r>
              <a:rPr lang="cs-CZ" dirty="0"/>
              <a:t>, zvířat a majetku v případě vzniku požáru a k zamezení jeho šíření. Při stanovení</a:t>
            </a:r>
          </a:p>
          <a:p>
            <a:r>
              <a:rPr lang="cs-CZ" dirty="0" smtClean="0"/>
              <a:t>     podmínek </a:t>
            </a:r>
            <a:r>
              <a:rPr lang="cs-CZ" dirty="0"/>
              <a:t>požární bezpečnosti se k prostorám, objektům a pracovištím (dále jen "místa"), kde</a:t>
            </a:r>
          </a:p>
          <a:p>
            <a:r>
              <a:rPr lang="cs-CZ" dirty="0" smtClean="0"/>
              <a:t>     právnické </a:t>
            </a:r>
            <a:r>
              <a:rPr lang="cs-CZ" dirty="0"/>
              <a:t>osoby nebo podnikající fyzické osoby provozují činnosti, přiřadí charakteristiky,</a:t>
            </a:r>
          </a:p>
          <a:p>
            <a:r>
              <a:rPr lang="cs-CZ" dirty="0" smtClean="0"/>
              <a:t>     podle </a:t>
            </a:r>
            <a:r>
              <a:rPr lang="cs-CZ" dirty="0"/>
              <a:t>kterých jsou definovány činnosti se zvýšeným požárním nebezpečím ( § 4 odst. </a:t>
            </a:r>
            <a:r>
              <a:rPr lang="cs-CZ" dirty="0" smtClean="0"/>
              <a:t>2 zákona </a:t>
            </a:r>
            <a:r>
              <a:rPr lang="cs-CZ" dirty="0"/>
              <a:t>)</a:t>
            </a:r>
          </a:p>
        </p:txBody>
      </p:sp>
      <p:sp>
        <p:nvSpPr>
          <p:cNvPr id="3" name="Obdélník 2"/>
          <p:cNvSpPr/>
          <p:nvPr/>
        </p:nvSpPr>
        <p:spPr>
          <a:xfrm>
            <a:off x="99953" y="2780928"/>
            <a:ext cx="8964488" cy="3139321"/>
          </a:xfrm>
          <a:prstGeom prst="rect">
            <a:avLst/>
          </a:prstGeom>
        </p:spPr>
        <p:txBody>
          <a:bodyPr wrap="square">
            <a:spAutoFit/>
          </a:bodyPr>
          <a:lstStyle/>
          <a:p>
            <a:r>
              <a:rPr lang="cs-CZ" dirty="0"/>
              <a:t>(2) V místech, ke kterým byly přiřazeny charakteristiky podle odstavce 1, se ve vztahu</a:t>
            </a:r>
          </a:p>
          <a:p>
            <a:r>
              <a:rPr lang="cs-CZ" dirty="0" smtClean="0"/>
              <a:t>      k </a:t>
            </a:r>
            <a:r>
              <a:rPr lang="cs-CZ" dirty="0"/>
              <a:t>provozovaným činnostem se zvýšeným požárním nebezpečím prokazatelně vyhodnotí</a:t>
            </a:r>
          </a:p>
          <a:p>
            <a:r>
              <a:rPr lang="cs-CZ" dirty="0" smtClean="0"/>
              <a:t>      a</a:t>
            </a:r>
            <a:r>
              <a:rPr lang="cs-CZ" dirty="0"/>
              <a:t>) vyskytující se možné zdroje zapálení,</a:t>
            </a:r>
          </a:p>
          <a:p>
            <a:r>
              <a:rPr lang="cs-CZ" dirty="0" smtClean="0"/>
              <a:t>      b</a:t>
            </a:r>
            <a:r>
              <a:rPr lang="cs-CZ" dirty="0"/>
              <a:t>) požárně technické charakteristiky, popřípadě </a:t>
            </a:r>
            <a:r>
              <a:rPr lang="cs-CZ" dirty="0" err="1"/>
              <a:t>technicko</a:t>
            </a:r>
            <a:r>
              <a:rPr lang="cs-CZ" dirty="0"/>
              <a:t> bezpečnostní parametry</a:t>
            </a:r>
          </a:p>
          <a:p>
            <a:r>
              <a:rPr lang="cs-CZ" dirty="0" smtClean="0"/>
              <a:t>          vyskytujících </a:t>
            </a:r>
            <a:r>
              <a:rPr lang="cs-CZ" dirty="0"/>
              <a:t>se látek potřebných ke stanovení preventivních opatření k ochraně života a</a:t>
            </a:r>
          </a:p>
          <a:p>
            <a:r>
              <a:rPr lang="cs-CZ" dirty="0" smtClean="0"/>
              <a:t>          zdraví </a:t>
            </a:r>
            <a:r>
              <a:rPr lang="cs-CZ" dirty="0"/>
              <a:t>osob a majetku,</a:t>
            </a:r>
          </a:p>
          <a:p>
            <a:r>
              <a:rPr lang="cs-CZ" dirty="0" smtClean="0"/>
              <a:t>      c</a:t>
            </a:r>
            <a:r>
              <a:rPr lang="cs-CZ" dirty="0"/>
              <a:t>) základní charakteristiky požární bezpečnosti staveb a technologií (výška stavby,</a:t>
            </a:r>
          </a:p>
          <a:p>
            <a:r>
              <a:rPr lang="cs-CZ" dirty="0" smtClean="0"/>
              <a:t>          konstrukční </a:t>
            </a:r>
            <a:r>
              <a:rPr lang="cs-CZ" dirty="0"/>
              <a:t>systém, </a:t>
            </a:r>
            <a:r>
              <a:rPr lang="cs-CZ" dirty="0" err="1"/>
              <a:t>odstupové</a:t>
            </a:r>
            <a:r>
              <a:rPr lang="cs-CZ" dirty="0"/>
              <a:t>, popřípadě bezpečnostní vzdálenosti, dělení do požárních</a:t>
            </a:r>
          </a:p>
          <a:p>
            <a:r>
              <a:rPr lang="cs-CZ" dirty="0" smtClean="0"/>
              <a:t>          úseků</a:t>
            </a:r>
            <a:r>
              <a:rPr lang="cs-CZ" dirty="0"/>
              <a:t>, technická zařízení, druh provozu a technologií) z hlediska jejich vlivu na vznik a šíření</a:t>
            </a:r>
          </a:p>
          <a:p>
            <a:r>
              <a:rPr lang="cs-CZ" dirty="0" smtClean="0"/>
              <a:t>          případného </a:t>
            </a:r>
            <a:r>
              <a:rPr lang="cs-CZ" dirty="0"/>
              <a:t>požáru a zplodin hoření. Bezpečnostní vzdálenosti volných skladů sena a slámy</a:t>
            </a:r>
          </a:p>
          <a:p>
            <a:r>
              <a:rPr lang="cs-CZ" dirty="0" smtClean="0"/>
              <a:t>          od </a:t>
            </a:r>
            <a:r>
              <a:rPr lang="cs-CZ" dirty="0"/>
              <a:t>vybraných druhů objektů, lesů a komunikací jsou uvedeny v příloze č. 1 této vyhlášky.</a:t>
            </a:r>
          </a:p>
        </p:txBody>
      </p:sp>
    </p:spTree>
    <p:extLst>
      <p:ext uri="{BB962C8B-B14F-4D97-AF65-F5344CB8AC3E}">
        <p14:creationId xmlns:p14="http://schemas.microsoft.com/office/powerpoint/2010/main" val="18777694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764704"/>
            <a:ext cx="9144000" cy="4801314"/>
          </a:xfrm>
          <a:prstGeom prst="rect">
            <a:avLst/>
          </a:prstGeom>
        </p:spPr>
        <p:txBody>
          <a:bodyPr wrap="square">
            <a:spAutoFit/>
          </a:bodyPr>
          <a:lstStyle/>
          <a:p>
            <a:r>
              <a:rPr lang="cs-CZ" dirty="0"/>
              <a:t>(3) Na základě vyhodnocení podle odstavce 2 se stanoví podmínky požární</a:t>
            </a:r>
          </a:p>
          <a:p>
            <a:r>
              <a:rPr lang="cs-CZ" dirty="0" smtClean="0"/>
              <a:t>     bezpečnosti </a:t>
            </a:r>
            <a:r>
              <a:rPr lang="cs-CZ" dirty="0"/>
              <a:t>při činnostech se zvýšeným požárním nebezpečím, přičemž se vždy</a:t>
            </a:r>
          </a:p>
          <a:p>
            <a:r>
              <a:rPr lang="cs-CZ" dirty="0" smtClean="0"/>
              <a:t>     a</a:t>
            </a:r>
            <a:r>
              <a:rPr lang="cs-CZ" dirty="0"/>
              <a:t>) vymezí oprávnění a povinnosti osob při zajištění požární bezpečnosti pro zahájení, průběh,</a:t>
            </a:r>
          </a:p>
          <a:p>
            <a:r>
              <a:rPr lang="cs-CZ" dirty="0" smtClean="0"/>
              <a:t>         přerušení </a:t>
            </a:r>
            <a:r>
              <a:rPr lang="cs-CZ" dirty="0"/>
              <a:t>a skončení činnosti,</a:t>
            </a:r>
          </a:p>
          <a:p>
            <a:r>
              <a:rPr lang="cs-CZ" dirty="0" smtClean="0"/>
              <a:t>     b</a:t>
            </a:r>
            <a:r>
              <a:rPr lang="cs-CZ" dirty="0"/>
              <a:t>) určí potřebný počet preventivních požárních hlídek a počet zaměstnanců zařazených do</a:t>
            </a:r>
          </a:p>
          <a:p>
            <a:r>
              <a:rPr lang="cs-CZ" dirty="0" smtClean="0"/>
              <a:t>         těchto </a:t>
            </a:r>
            <a:r>
              <a:rPr lang="cs-CZ" dirty="0"/>
              <a:t>preventivních požárních hlídek,</a:t>
            </a:r>
          </a:p>
          <a:p>
            <a:r>
              <a:rPr lang="cs-CZ" dirty="0" smtClean="0"/>
              <a:t>     c</a:t>
            </a:r>
            <a:r>
              <a:rPr lang="cs-CZ" dirty="0"/>
              <a:t>) stanoví požadavky pro bezpečný pobyt a pohyb osob včetně zákazů a značení (informace,</a:t>
            </a:r>
          </a:p>
          <a:p>
            <a:r>
              <a:rPr lang="cs-CZ" dirty="0" smtClean="0"/>
              <a:t>         výstrahy</a:t>
            </a:r>
            <a:r>
              <a:rPr lang="cs-CZ" dirty="0"/>
              <a:t>, příkazy a zákazy),</a:t>
            </a:r>
          </a:p>
          <a:p>
            <a:r>
              <a:rPr lang="cs-CZ" dirty="0" smtClean="0"/>
              <a:t>     d</a:t>
            </a:r>
            <a:r>
              <a:rPr lang="cs-CZ" dirty="0"/>
              <a:t>) určí způsob zabezpečení volných únikových cest,</a:t>
            </a:r>
          </a:p>
          <a:p>
            <a:r>
              <a:rPr lang="cs-CZ" dirty="0" smtClean="0"/>
              <a:t>     e</a:t>
            </a:r>
            <a:r>
              <a:rPr lang="cs-CZ" dirty="0"/>
              <a:t>) stanoví požadavky směřující proti vzniku a šíření požáru nebo vzniku výbuchu s následným</a:t>
            </a:r>
          </a:p>
          <a:p>
            <a:r>
              <a:rPr lang="cs-CZ" dirty="0" smtClean="0"/>
              <a:t>         požárem</a:t>
            </a:r>
            <a:r>
              <a:rPr lang="cs-CZ" dirty="0"/>
              <a:t>, nejsou-li tyto stanoveny výrobcem, například</a:t>
            </a:r>
          </a:p>
          <a:p>
            <a:r>
              <a:rPr lang="cs-CZ" dirty="0" smtClean="0"/>
              <a:t>        1</a:t>
            </a:r>
            <a:r>
              <a:rPr lang="cs-CZ" dirty="0"/>
              <a:t>. určení provozních podmínek technických zařízení a technologického procesu, podmínek</a:t>
            </a:r>
          </a:p>
          <a:p>
            <a:r>
              <a:rPr lang="cs-CZ" dirty="0" smtClean="0"/>
              <a:t>            případných </a:t>
            </a:r>
            <a:r>
              <a:rPr lang="cs-CZ" dirty="0"/>
              <a:t>odstávek zařízení nebo omezení provozu,</a:t>
            </a:r>
          </a:p>
          <a:p>
            <a:r>
              <a:rPr lang="cs-CZ" dirty="0" smtClean="0"/>
              <a:t>        2</a:t>
            </a:r>
            <a:r>
              <a:rPr lang="cs-CZ" dirty="0"/>
              <a:t>. stanovení maximálního množství hořlavých a hoření podporujících látek, přípravků nebo</a:t>
            </a:r>
          </a:p>
          <a:p>
            <a:r>
              <a:rPr lang="cs-CZ" dirty="0" smtClean="0"/>
              <a:t>            materiálů </a:t>
            </a:r>
            <a:r>
              <a:rPr lang="cs-CZ" dirty="0"/>
              <a:t>(dále jen "množství látek"),</a:t>
            </a:r>
          </a:p>
          <a:p>
            <a:r>
              <a:rPr lang="cs-CZ" dirty="0" smtClean="0"/>
              <a:t>        3</a:t>
            </a:r>
            <a:r>
              <a:rPr lang="cs-CZ" dirty="0"/>
              <a:t>. zamezení vzniku nebezpečné koncentrace hořlavých plynů, par hořlavých kapalin </a:t>
            </a:r>
            <a:r>
              <a:rPr lang="cs-CZ" dirty="0" smtClean="0"/>
              <a:t>nebo</a:t>
            </a:r>
          </a:p>
          <a:p>
            <a:r>
              <a:rPr lang="cs-CZ" dirty="0"/>
              <a:t> </a:t>
            </a:r>
            <a:r>
              <a:rPr lang="cs-CZ" dirty="0" smtClean="0"/>
              <a:t>           hořlavých </a:t>
            </a:r>
            <a:r>
              <a:rPr lang="cs-CZ" dirty="0"/>
              <a:t>prachů</a:t>
            </a:r>
          </a:p>
        </p:txBody>
      </p:sp>
    </p:spTree>
    <p:extLst>
      <p:ext uri="{BB962C8B-B14F-4D97-AF65-F5344CB8AC3E}">
        <p14:creationId xmlns:p14="http://schemas.microsoft.com/office/powerpoint/2010/main" val="27554257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 y="332656"/>
            <a:ext cx="9144000" cy="5632311"/>
          </a:xfrm>
          <a:prstGeom prst="rect">
            <a:avLst/>
          </a:prstGeom>
        </p:spPr>
        <p:txBody>
          <a:bodyPr wrap="square">
            <a:spAutoFit/>
          </a:bodyPr>
          <a:lstStyle/>
          <a:p>
            <a:endParaRPr lang="cs-CZ" dirty="0"/>
          </a:p>
          <a:p>
            <a:r>
              <a:rPr lang="cs-CZ" dirty="0" smtClean="0"/>
              <a:t>     f</a:t>
            </a:r>
            <a:r>
              <a:rPr lang="cs-CZ" dirty="0"/>
              <a:t>) stanoví zajištění požární ochrany v době přerušení, omezení nebo přechodného zastavení</a:t>
            </a:r>
          </a:p>
          <a:p>
            <a:r>
              <a:rPr lang="cs-CZ" dirty="0" smtClean="0"/>
              <a:t>        provozu </a:t>
            </a:r>
            <a:r>
              <a:rPr lang="cs-CZ" dirty="0"/>
              <a:t>(dále jen "doba sníženého provozu") a v mimopracovní době,</a:t>
            </a:r>
          </a:p>
          <a:p>
            <a:r>
              <a:rPr lang="cs-CZ" dirty="0" smtClean="0"/>
              <a:t>     g</a:t>
            </a:r>
            <a:r>
              <a:rPr lang="cs-CZ" dirty="0"/>
              <a:t>) vyhodnotí potřebné věcné prostředky požární ochrany a požárně bezpečnostní zařízení,</a:t>
            </a:r>
          </a:p>
          <a:p>
            <a:r>
              <a:rPr lang="cs-CZ" dirty="0" smtClean="0"/>
              <a:t>         popřípadě </a:t>
            </a:r>
            <a:r>
              <a:rPr lang="cs-CZ" dirty="0"/>
              <a:t>také požadavky na speciální hasební látky a postupy, přičemž se vychází z</a:t>
            </a:r>
          </a:p>
          <a:p>
            <a:r>
              <a:rPr lang="cs-CZ" dirty="0" smtClean="0"/>
              <a:t>         podmínek </a:t>
            </a:r>
            <a:r>
              <a:rPr lang="cs-CZ" dirty="0"/>
              <a:t>stanovených touto vyhláškou,</a:t>
            </a:r>
          </a:p>
          <a:p>
            <a:r>
              <a:rPr lang="cs-CZ" dirty="0" smtClean="0"/>
              <a:t>     h</a:t>
            </a:r>
            <a:r>
              <a:rPr lang="cs-CZ" dirty="0"/>
              <a:t>) určí další požadavky, které závisí na druhu, místě a způsobu provozování činností se</a:t>
            </a:r>
          </a:p>
          <a:p>
            <a:r>
              <a:rPr lang="cs-CZ" dirty="0" smtClean="0"/>
              <a:t>         zvýšeným </a:t>
            </a:r>
            <a:r>
              <a:rPr lang="cs-CZ" dirty="0"/>
              <a:t>požárním nebezpečím, například pro mimořádné provozování těchto činností na</a:t>
            </a:r>
          </a:p>
          <a:p>
            <a:r>
              <a:rPr lang="cs-CZ" dirty="0" smtClean="0"/>
              <a:t>         přechodných </a:t>
            </a:r>
            <a:r>
              <a:rPr lang="cs-CZ" dirty="0"/>
              <a:t>pracovištích, tj. na místech, která nejsou k tomuto druhu činnosti projektována,</a:t>
            </a:r>
          </a:p>
          <a:p>
            <a:r>
              <a:rPr lang="cs-CZ" dirty="0" smtClean="0"/>
              <a:t>         dosud </a:t>
            </a:r>
            <a:r>
              <a:rPr lang="cs-CZ" dirty="0"/>
              <a:t>schválena nebo jinak určena (staveniště, volné prostranství, lesní porosty apod.), anebo</a:t>
            </a:r>
          </a:p>
          <a:p>
            <a:r>
              <a:rPr lang="cs-CZ" dirty="0" smtClean="0"/>
              <a:t>         když </a:t>
            </a:r>
            <a:r>
              <a:rPr lang="cs-CZ" dirty="0"/>
              <a:t>se změní výchozí </a:t>
            </a:r>
            <a:r>
              <a:rPr lang="cs-CZ" dirty="0" smtClean="0"/>
              <a:t>podmínky </a:t>
            </a:r>
          </a:p>
          <a:p>
            <a:endParaRPr lang="cs-CZ" dirty="0"/>
          </a:p>
          <a:p>
            <a:endParaRPr lang="cs-CZ" dirty="0" smtClean="0"/>
          </a:p>
          <a:p>
            <a:r>
              <a:rPr lang="cs-CZ" dirty="0" smtClean="0"/>
              <a:t> (</a:t>
            </a:r>
            <a:r>
              <a:rPr lang="cs-CZ" dirty="0"/>
              <a:t>4) Podmínky požární bezpečnosti při provozovaných činnostech se </a:t>
            </a:r>
            <a:r>
              <a:rPr lang="cs-CZ" dirty="0" smtClean="0"/>
              <a:t>zvýšeným požárním </a:t>
            </a:r>
            <a:r>
              <a:rPr lang="cs-CZ" dirty="0"/>
              <a:t>nebezpečím </a:t>
            </a:r>
            <a:r>
              <a:rPr lang="cs-CZ" dirty="0" smtClean="0"/>
              <a:t>se</a:t>
            </a:r>
          </a:p>
          <a:p>
            <a:r>
              <a:rPr lang="cs-CZ" dirty="0"/>
              <a:t> </a:t>
            </a:r>
            <a:r>
              <a:rPr lang="cs-CZ" dirty="0" smtClean="0"/>
              <a:t>      zapracují </a:t>
            </a:r>
            <a:r>
              <a:rPr lang="cs-CZ" dirty="0"/>
              <a:t>do příslušných druhů dokumentace požární </a:t>
            </a:r>
            <a:r>
              <a:rPr lang="cs-CZ" dirty="0" smtClean="0"/>
              <a:t>ochrany uvedených </a:t>
            </a:r>
            <a:r>
              <a:rPr lang="cs-CZ" dirty="0"/>
              <a:t>v § </a:t>
            </a:r>
            <a:r>
              <a:rPr lang="cs-CZ" dirty="0" smtClean="0"/>
              <a:t>27</a:t>
            </a:r>
          </a:p>
          <a:p>
            <a:endParaRPr lang="cs-CZ" dirty="0"/>
          </a:p>
          <a:p>
            <a:r>
              <a:rPr lang="cs-CZ" dirty="0" smtClean="0"/>
              <a:t> (</a:t>
            </a:r>
            <a:r>
              <a:rPr lang="cs-CZ" dirty="0"/>
              <a:t>5) Za rozsah a způsob stanovení podmínek požární bezpečnosti odpovídá zpracovatel(osoba odborně </a:t>
            </a:r>
            <a:endParaRPr lang="cs-CZ" dirty="0" smtClean="0"/>
          </a:p>
          <a:p>
            <a:r>
              <a:rPr lang="cs-CZ" dirty="0"/>
              <a:t> </a:t>
            </a:r>
            <a:r>
              <a:rPr lang="cs-CZ" dirty="0" smtClean="0"/>
              <a:t>      způsobilá </a:t>
            </a:r>
            <a:r>
              <a:rPr lang="cs-CZ" dirty="0"/>
              <a:t>nebo technik požární ochrany), přičemž vychází ze </a:t>
            </a:r>
            <a:r>
              <a:rPr lang="cs-CZ" dirty="0" smtClean="0"/>
              <a:t>stavu vědeckých </a:t>
            </a:r>
            <a:r>
              <a:rPr lang="cs-CZ" dirty="0"/>
              <a:t>a technických </a:t>
            </a:r>
            <a:r>
              <a:rPr lang="cs-CZ" dirty="0" smtClean="0"/>
              <a:t>poznatků</a:t>
            </a:r>
          </a:p>
          <a:p>
            <a:r>
              <a:rPr lang="cs-CZ" dirty="0"/>
              <a:t> </a:t>
            </a:r>
            <a:r>
              <a:rPr lang="cs-CZ" dirty="0" smtClean="0"/>
              <a:t>      známých </a:t>
            </a:r>
            <a:r>
              <a:rPr lang="cs-CZ" dirty="0"/>
              <a:t>v době jejich stanovení. Za splnění </a:t>
            </a:r>
            <a:r>
              <a:rPr lang="cs-CZ" dirty="0" smtClean="0"/>
              <a:t>tohoto požadavku </a:t>
            </a:r>
            <a:r>
              <a:rPr lang="cs-CZ" dirty="0"/>
              <a:t>se považuje dodržení podmínek </a:t>
            </a:r>
            <a:endParaRPr lang="cs-CZ" dirty="0" smtClean="0"/>
          </a:p>
          <a:p>
            <a:r>
              <a:rPr lang="cs-CZ" dirty="0"/>
              <a:t> </a:t>
            </a:r>
            <a:r>
              <a:rPr lang="cs-CZ" dirty="0" smtClean="0"/>
              <a:t>     stanovených </a:t>
            </a:r>
            <a:r>
              <a:rPr lang="cs-CZ" dirty="0"/>
              <a:t>normativními požadavky. 20)</a:t>
            </a:r>
          </a:p>
        </p:txBody>
      </p:sp>
    </p:spTree>
    <p:extLst>
      <p:ext uri="{BB962C8B-B14F-4D97-AF65-F5344CB8AC3E}">
        <p14:creationId xmlns:p14="http://schemas.microsoft.com/office/powerpoint/2010/main" val="4571026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4400" i="1" cap="none" dirty="0" smtClean="0">
                <a:latin typeface="Times New Roman" pitchFamily="18" charset="0"/>
                <a:cs typeface="Times New Roman" pitchFamily="18" charset="0"/>
              </a:rPr>
              <a:t>Proč zřizovat ?</a:t>
            </a:r>
            <a:endParaRPr lang="cs-CZ" sz="4400" i="1" cap="none" dirty="0">
              <a:latin typeface="Times New Roman" pitchFamily="18" charset="0"/>
              <a:cs typeface="Times New Roman" pitchFamily="18" charset="0"/>
            </a:endParaRPr>
          </a:p>
        </p:txBody>
      </p:sp>
      <p:sp>
        <p:nvSpPr>
          <p:cNvPr id="3" name="Zástupný symbol pro obsah 2"/>
          <p:cNvSpPr>
            <a:spLocks noGrp="1"/>
          </p:cNvSpPr>
          <p:nvPr>
            <p:ph sz="quarter" idx="13"/>
          </p:nvPr>
        </p:nvSpPr>
        <p:spPr/>
        <p:txBody>
          <a:bodyPr>
            <a:normAutofit lnSpcReduction="10000"/>
          </a:bodyPr>
          <a:lstStyle/>
          <a:p>
            <a:pPr marL="0" indent="0" algn="ctr">
              <a:spcAft>
                <a:spcPts val="0"/>
              </a:spcAft>
              <a:buNone/>
            </a:pPr>
            <a:r>
              <a:rPr lang="cs-CZ" sz="2000" b="1" dirty="0">
                <a:latin typeface="Times New Roman"/>
                <a:ea typeface="Times New Roman"/>
              </a:rPr>
              <a:t>(dle § 13 zákona č. 133/1985 Sb., </a:t>
            </a:r>
            <a:endParaRPr lang="cs-CZ" sz="2000" dirty="0">
              <a:latin typeface="Times New Roman"/>
              <a:ea typeface="Times New Roman"/>
            </a:endParaRPr>
          </a:p>
          <a:p>
            <a:pPr marL="0" indent="0" algn="ctr">
              <a:spcAft>
                <a:spcPts val="0"/>
              </a:spcAft>
              <a:buNone/>
            </a:pPr>
            <a:r>
              <a:rPr lang="cs-CZ" sz="2000" b="1" dirty="0">
                <a:latin typeface="Times New Roman"/>
                <a:ea typeface="Times New Roman"/>
              </a:rPr>
              <a:t>o požární ochraně, ve znění pozdějších předpisů)</a:t>
            </a:r>
            <a:endParaRPr lang="cs-CZ" sz="2000" dirty="0">
              <a:latin typeface="Times New Roman"/>
              <a:ea typeface="Times New Roman"/>
            </a:endParaRPr>
          </a:p>
          <a:p>
            <a:pPr marL="0" indent="0" algn="just">
              <a:spcAft>
                <a:spcPts val="0"/>
              </a:spcAft>
              <a:buNone/>
            </a:pPr>
            <a:r>
              <a:rPr lang="cs-CZ" sz="2000" dirty="0">
                <a:latin typeface="Times New Roman"/>
                <a:ea typeface="Times New Roman"/>
              </a:rPr>
              <a:t> </a:t>
            </a:r>
          </a:p>
          <a:p>
            <a:pPr marL="228600" indent="-228600" algn="just">
              <a:spcAft>
                <a:spcPts val="0"/>
              </a:spcAft>
            </a:pPr>
            <a:r>
              <a:rPr lang="cs-CZ" sz="2000" dirty="0" smtClean="0">
                <a:latin typeface="Times New Roman"/>
                <a:ea typeface="Times New Roman"/>
              </a:rPr>
              <a:t>Právnické </a:t>
            </a:r>
            <a:r>
              <a:rPr lang="cs-CZ" sz="2000" dirty="0">
                <a:latin typeface="Times New Roman"/>
                <a:ea typeface="Times New Roman"/>
              </a:rPr>
              <a:t>osoby a podnikající fyzické osoby zřizují preventivní požární hlídky</a:t>
            </a:r>
            <a:r>
              <a:rPr lang="cs-CZ" sz="2000" dirty="0" smtClean="0">
                <a:latin typeface="Times New Roman"/>
                <a:ea typeface="Times New Roman"/>
              </a:rPr>
              <a:t>:</a:t>
            </a:r>
          </a:p>
          <a:p>
            <a:pPr marL="228600" indent="-228600" algn="just">
              <a:spcAft>
                <a:spcPts val="0"/>
              </a:spcAft>
            </a:pPr>
            <a:endParaRPr lang="cs-CZ" sz="2000" dirty="0">
              <a:latin typeface="Times New Roman"/>
              <a:ea typeface="Times New Roman"/>
            </a:endParaRPr>
          </a:p>
          <a:p>
            <a:pPr marL="444500" indent="-190500" algn="just">
              <a:spcAft>
                <a:spcPts val="0"/>
              </a:spcAft>
            </a:pPr>
            <a:r>
              <a:rPr lang="cs-CZ" sz="2000" dirty="0">
                <a:latin typeface="Times New Roman"/>
                <a:ea typeface="Times New Roman"/>
              </a:rPr>
              <a:t>-        v prostorách s nejméně třemi zaměstnanci, ve kterých provozují činnosti </a:t>
            </a:r>
            <a:r>
              <a:rPr lang="cs-CZ" sz="2000" u="sng" dirty="0">
                <a:solidFill>
                  <a:srgbClr val="0000FF"/>
                </a:solidFill>
                <a:latin typeface="Times New Roman"/>
                <a:ea typeface="Times New Roman"/>
                <a:hlinkClick r:id="rId2"/>
              </a:rPr>
              <a:t>se zvýšeným požárním nebezpečím</a:t>
            </a:r>
            <a:r>
              <a:rPr lang="cs-CZ" sz="2000" dirty="0">
                <a:latin typeface="Times New Roman"/>
                <a:ea typeface="Times New Roman"/>
              </a:rPr>
              <a:t> nebo </a:t>
            </a:r>
            <a:r>
              <a:rPr lang="cs-CZ" sz="2000" u="sng" dirty="0">
                <a:solidFill>
                  <a:srgbClr val="0000FF"/>
                </a:solidFill>
                <a:latin typeface="Times New Roman"/>
                <a:ea typeface="Times New Roman"/>
                <a:hlinkClick r:id="rId3"/>
              </a:rPr>
              <a:t>s vysokým požárním nebezpečím</a:t>
            </a:r>
            <a:r>
              <a:rPr lang="cs-CZ" sz="2000" dirty="0" smtClean="0">
                <a:latin typeface="Times New Roman"/>
                <a:ea typeface="Times New Roman"/>
              </a:rPr>
              <a:t>,</a:t>
            </a:r>
          </a:p>
          <a:p>
            <a:pPr marL="444500" indent="-190500" algn="just">
              <a:spcAft>
                <a:spcPts val="0"/>
              </a:spcAft>
            </a:pPr>
            <a:endParaRPr lang="cs-CZ" sz="2000" dirty="0">
              <a:latin typeface="Times New Roman"/>
              <a:ea typeface="Times New Roman"/>
            </a:endParaRPr>
          </a:p>
          <a:p>
            <a:pPr marL="444500" indent="-190500" algn="just">
              <a:spcAft>
                <a:spcPts val="0"/>
              </a:spcAft>
            </a:pPr>
            <a:r>
              <a:rPr lang="cs-CZ" sz="2000" dirty="0">
                <a:latin typeface="Times New Roman"/>
                <a:ea typeface="Times New Roman"/>
              </a:rPr>
              <a:t>-        v případech, kdy tak stanoví nařízení kraje nebo obecně závazná vyhláška obce (např. při akcích, kterých se zúčastní větší počet osob).</a:t>
            </a:r>
          </a:p>
          <a:p>
            <a:endParaRPr lang="cs-CZ" dirty="0"/>
          </a:p>
        </p:txBody>
      </p:sp>
    </p:spTree>
    <p:extLst>
      <p:ext uri="{BB962C8B-B14F-4D97-AF65-F5344CB8AC3E}">
        <p14:creationId xmlns:p14="http://schemas.microsoft.com/office/powerpoint/2010/main" val="14398568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2060848"/>
            <a:ext cx="9144000" cy="923330"/>
          </a:xfrm>
          <a:prstGeom prst="rect">
            <a:avLst/>
          </a:prstGeom>
        </p:spPr>
        <p:txBody>
          <a:bodyPr wrap="square">
            <a:spAutoFit/>
          </a:bodyPr>
          <a:lstStyle/>
          <a:p>
            <a:r>
              <a:rPr lang="cs-CZ" dirty="0"/>
              <a:t>(6) V případě </a:t>
            </a:r>
            <a:r>
              <a:rPr lang="cs-CZ" dirty="0" err="1"/>
              <a:t>dodavatelsky</a:t>
            </a:r>
            <a:r>
              <a:rPr lang="cs-CZ" dirty="0"/>
              <a:t> prováděných činností se zvýšeným požárním nebezpečím</a:t>
            </a:r>
          </a:p>
          <a:p>
            <a:r>
              <a:rPr lang="cs-CZ" dirty="0"/>
              <a:t>zabezpečuje stanovení a dodržování podmínek podle odstavců 1 až 4 právnická osoba nebo</a:t>
            </a:r>
          </a:p>
          <a:p>
            <a:r>
              <a:rPr lang="cs-CZ" dirty="0"/>
              <a:t>podnikající fyzická osoba, která tyto činnosti vykonává, není-li smlouvou stanoveno jinak</a:t>
            </a:r>
          </a:p>
        </p:txBody>
      </p:sp>
    </p:spTree>
    <p:extLst>
      <p:ext uri="{BB962C8B-B14F-4D97-AF65-F5344CB8AC3E}">
        <p14:creationId xmlns:p14="http://schemas.microsoft.com/office/powerpoint/2010/main" val="24912877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88640"/>
            <a:ext cx="9144000" cy="3354765"/>
          </a:xfrm>
          <a:prstGeom prst="rect">
            <a:avLst/>
          </a:prstGeom>
        </p:spPr>
        <p:txBody>
          <a:bodyPr wrap="square">
            <a:spAutoFit/>
          </a:bodyPr>
          <a:lstStyle/>
          <a:p>
            <a:pPr algn="ctr"/>
            <a:r>
              <a:rPr lang="cs-CZ" sz="3600" dirty="0" smtClean="0">
                <a:solidFill>
                  <a:srgbClr val="FF0000"/>
                </a:solidFill>
                <a:latin typeface="Times New Roman" pitchFamily="18" charset="0"/>
                <a:cs typeface="Times New Roman" pitchFamily="18" charset="0"/>
              </a:rPr>
              <a:t>Opakované pořádání akcí   na tomtéž místě za shodných podmínek</a:t>
            </a:r>
            <a:r>
              <a:rPr lang="cs-CZ" sz="3600" dirty="0" smtClean="0">
                <a:latin typeface="Times New Roman" pitchFamily="18" charset="0"/>
                <a:cs typeface="Times New Roman" pitchFamily="18" charset="0"/>
              </a:rPr>
              <a:t>  </a:t>
            </a:r>
          </a:p>
          <a:p>
            <a:pPr algn="ctr"/>
            <a:endParaRPr lang="cs-CZ" sz="2800" dirty="0">
              <a:latin typeface="Times New Roman" pitchFamily="18" charset="0"/>
              <a:cs typeface="Times New Roman" pitchFamily="18" charset="0"/>
            </a:endParaRPr>
          </a:p>
          <a:p>
            <a:r>
              <a:rPr lang="cs-CZ" sz="2800" dirty="0" smtClean="0">
                <a:latin typeface="Times New Roman" pitchFamily="18" charset="0"/>
                <a:cs typeface="Times New Roman" pitchFamily="18" charset="0"/>
              </a:rPr>
              <a:t>lze  </a:t>
            </a:r>
            <a:r>
              <a:rPr lang="cs-CZ" sz="2800" dirty="0">
                <a:latin typeface="Times New Roman" pitchFamily="18" charset="0"/>
                <a:cs typeface="Times New Roman" pitchFamily="18" charset="0"/>
              </a:rPr>
              <a:t>stanovit  rozsah  a  způsob zabezpečení </a:t>
            </a:r>
            <a:r>
              <a:rPr lang="cs-CZ" sz="2800" dirty="0" smtClean="0">
                <a:latin typeface="Times New Roman" pitchFamily="18" charset="0"/>
                <a:cs typeface="Times New Roman" pitchFamily="18" charset="0"/>
              </a:rPr>
              <a:t>požární     </a:t>
            </a:r>
            <a:r>
              <a:rPr lang="cs-CZ" sz="2800" dirty="0">
                <a:latin typeface="Times New Roman" pitchFamily="18" charset="0"/>
                <a:cs typeface="Times New Roman" pitchFamily="18" charset="0"/>
              </a:rPr>
              <a:t>ochrany pro  určený počet akcí  </a:t>
            </a:r>
            <a:r>
              <a:rPr lang="cs-CZ" sz="2800" dirty="0">
                <a:solidFill>
                  <a:srgbClr val="FF0000"/>
                </a:solidFill>
                <a:latin typeface="Times New Roman" pitchFamily="18" charset="0"/>
                <a:cs typeface="Times New Roman" pitchFamily="18" charset="0"/>
              </a:rPr>
              <a:t>jednotně</a:t>
            </a:r>
            <a:r>
              <a:rPr lang="cs-CZ" sz="2800" dirty="0">
                <a:latin typeface="Times New Roman" pitchFamily="18" charset="0"/>
                <a:cs typeface="Times New Roman" pitchFamily="18" charset="0"/>
              </a:rPr>
              <a:t>, přičemž před  každou</a:t>
            </a:r>
          </a:p>
          <a:p>
            <a:r>
              <a:rPr lang="cs-CZ" sz="2800" dirty="0">
                <a:latin typeface="Times New Roman" pitchFamily="18" charset="0"/>
                <a:cs typeface="Times New Roman" pitchFamily="18" charset="0"/>
              </a:rPr>
              <a:t>    jednotlivou  akcí  </a:t>
            </a:r>
            <a:r>
              <a:rPr lang="cs-CZ" sz="2800" dirty="0">
                <a:solidFill>
                  <a:srgbClr val="FF0000"/>
                </a:solidFill>
                <a:latin typeface="Times New Roman" pitchFamily="18" charset="0"/>
                <a:cs typeface="Times New Roman" pitchFamily="18" charset="0"/>
              </a:rPr>
              <a:t>musí   být  provedena  kontrola  </a:t>
            </a:r>
            <a:r>
              <a:rPr lang="cs-CZ" sz="2800" dirty="0" smtClean="0">
                <a:latin typeface="Times New Roman" pitchFamily="18" charset="0"/>
                <a:cs typeface="Times New Roman" pitchFamily="18" charset="0"/>
              </a:rPr>
              <a:t>dodržování     </a:t>
            </a:r>
            <a:r>
              <a:rPr lang="cs-CZ" sz="2800" dirty="0">
                <a:latin typeface="Times New Roman" pitchFamily="18" charset="0"/>
                <a:cs typeface="Times New Roman" pitchFamily="18" charset="0"/>
              </a:rPr>
              <a:t>stanovených podmínek  požární bezpečnosti </a:t>
            </a:r>
          </a:p>
        </p:txBody>
      </p:sp>
      <p:pic>
        <p:nvPicPr>
          <p:cNvPr id="2050" name="Picture 2" descr="G:\požární hlídky\220px-Almack's1815_7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3717031"/>
            <a:ext cx="4485338" cy="25488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82373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0"/>
            <a:ext cx="9144000" cy="5940088"/>
          </a:xfrm>
          <a:prstGeom prst="rect">
            <a:avLst/>
          </a:prstGeom>
        </p:spPr>
        <p:txBody>
          <a:bodyPr wrap="square">
            <a:spAutoFit/>
          </a:bodyPr>
          <a:lstStyle/>
          <a:p>
            <a:endParaRPr lang="cs-CZ" sz="2800" dirty="0" smtClean="0">
              <a:latin typeface="Times New Roman" pitchFamily="18" charset="0"/>
              <a:cs typeface="Times New Roman" pitchFamily="18" charset="0"/>
            </a:endParaRPr>
          </a:p>
          <a:p>
            <a:r>
              <a:rPr lang="cs-CZ" sz="2800" dirty="0" smtClean="0">
                <a:solidFill>
                  <a:srgbClr val="FF0000"/>
                </a:solidFill>
                <a:latin typeface="Times New Roman" pitchFamily="18" charset="0"/>
                <a:cs typeface="Times New Roman" pitchFamily="18" charset="0"/>
              </a:rPr>
              <a:t>Organizátor akce je povinen  zřídit preventivní požární hlídku</a:t>
            </a:r>
          </a:p>
          <a:p>
            <a:endParaRPr lang="cs-CZ" sz="2800" dirty="0" smtClean="0">
              <a:solidFill>
                <a:srgbClr val="FF0000"/>
              </a:solidFill>
              <a:latin typeface="Times New Roman" pitchFamily="18" charset="0"/>
              <a:cs typeface="Times New Roman" pitchFamily="18" charset="0"/>
            </a:endParaRPr>
          </a:p>
          <a:p>
            <a:endParaRPr lang="cs-CZ" sz="2800" dirty="0" smtClean="0">
              <a:latin typeface="Times New Roman" pitchFamily="18" charset="0"/>
              <a:cs typeface="Times New Roman" pitchFamily="18" charset="0"/>
            </a:endParaRPr>
          </a:p>
          <a:p>
            <a:r>
              <a:rPr lang="cs-CZ" sz="2800" dirty="0" smtClean="0">
                <a:latin typeface="Times New Roman" pitchFamily="18" charset="0"/>
                <a:cs typeface="Times New Roman" pitchFamily="18" charset="0"/>
              </a:rPr>
              <a:t>    Pokud  to vyžaduje  povaha akce     (např.  rozlehlost  místa</a:t>
            </a:r>
          </a:p>
          <a:p>
            <a:r>
              <a:rPr lang="cs-CZ" sz="2800" dirty="0" smtClean="0">
                <a:latin typeface="Times New Roman" pitchFamily="18" charset="0"/>
                <a:cs typeface="Times New Roman" pitchFamily="18" charset="0"/>
              </a:rPr>
              <a:t>    konání,  počet  účastníků, možnosti úniku osob),  </a:t>
            </a:r>
            <a:r>
              <a:rPr lang="cs-CZ" sz="2800" dirty="0" smtClean="0">
                <a:solidFill>
                  <a:srgbClr val="FF0000"/>
                </a:solidFill>
                <a:latin typeface="Times New Roman" pitchFamily="18" charset="0"/>
                <a:cs typeface="Times New Roman" pitchFamily="18" charset="0"/>
              </a:rPr>
              <a:t>je povinen</a:t>
            </a:r>
          </a:p>
          <a:p>
            <a:r>
              <a:rPr lang="cs-CZ" sz="2800" dirty="0" smtClean="0">
                <a:solidFill>
                  <a:srgbClr val="FF0000"/>
                </a:solidFill>
                <a:latin typeface="Times New Roman" pitchFamily="18" charset="0"/>
                <a:cs typeface="Times New Roman" pitchFamily="18" charset="0"/>
              </a:rPr>
              <a:t>    zřídit větší  počet</a:t>
            </a:r>
            <a:r>
              <a:rPr lang="cs-CZ" sz="2800" dirty="0" smtClean="0">
                <a:latin typeface="Times New Roman" pitchFamily="18" charset="0"/>
                <a:cs typeface="Times New Roman" pitchFamily="18" charset="0"/>
              </a:rPr>
              <a:t> požárních hlídek.</a:t>
            </a:r>
          </a:p>
          <a:p>
            <a:endParaRPr lang="cs-CZ" sz="2800" dirty="0" smtClean="0">
              <a:latin typeface="Times New Roman" pitchFamily="18" charset="0"/>
              <a:cs typeface="Times New Roman" pitchFamily="18" charset="0"/>
            </a:endParaRPr>
          </a:p>
          <a:p>
            <a:r>
              <a:rPr lang="cs-CZ" sz="2800" dirty="0" smtClean="0">
                <a:latin typeface="Times New Roman" pitchFamily="18" charset="0"/>
                <a:cs typeface="Times New Roman" pitchFamily="18" charset="0"/>
              </a:rPr>
              <a:t>    Požární hlídka  </a:t>
            </a:r>
            <a:r>
              <a:rPr lang="cs-CZ" sz="2800" dirty="0" smtClean="0">
                <a:solidFill>
                  <a:srgbClr val="FF0000"/>
                </a:solidFill>
                <a:latin typeface="Times New Roman" pitchFamily="18" charset="0"/>
                <a:cs typeface="Times New Roman" pitchFamily="18" charset="0"/>
              </a:rPr>
              <a:t>je zpravidla </a:t>
            </a:r>
            <a:r>
              <a:rPr lang="cs-CZ" sz="2800" dirty="0" smtClean="0">
                <a:latin typeface="Times New Roman" pitchFamily="18" charset="0"/>
                <a:cs typeface="Times New Roman" pitchFamily="18" charset="0"/>
              </a:rPr>
              <a:t>složena z  velitele a dvou členů.</a:t>
            </a:r>
          </a:p>
          <a:p>
            <a:endParaRPr lang="cs-CZ" sz="2800" dirty="0" smtClean="0">
              <a:latin typeface="Times New Roman" pitchFamily="18" charset="0"/>
              <a:cs typeface="Times New Roman" pitchFamily="18" charset="0"/>
            </a:endParaRPr>
          </a:p>
          <a:p>
            <a:r>
              <a:rPr lang="cs-CZ" sz="2400" dirty="0" smtClean="0"/>
              <a:t>   Je-li  organizátorem  akce fyzická  osoba, pak povinnosti    k zajištění   požární   bezpečnosti   akce,   stanovené  tímto    nařízením  požární   hlídce,  zabezpečí  tato   fyzická  osoba    </a:t>
            </a:r>
            <a:r>
              <a:rPr lang="cs-CZ" sz="2400" dirty="0" smtClean="0">
                <a:solidFill>
                  <a:srgbClr val="FF0000"/>
                </a:solidFill>
              </a:rPr>
              <a:t>prostřednictvím potřebného počtu způsobilých pořadatelů</a:t>
            </a:r>
            <a:endParaRPr lang="cs-CZ" sz="2400" dirty="0" smtClean="0">
              <a:solidFill>
                <a:srgbClr val="FF0000"/>
              </a:solidFill>
              <a:latin typeface="Times New Roman" pitchFamily="18" charset="0"/>
              <a:cs typeface="Times New Roman" pitchFamily="18" charset="0"/>
            </a:endParaRPr>
          </a:p>
          <a:p>
            <a:r>
              <a:rPr lang="cs-CZ" sz="2800" dirty="0" smtClean="0">
                <a:latin typeface="Times New Roman" pitchFamily="18" charset="0"/>
                <a:cs typeface="Times New Roman" pitchFamily="18" charset="0"/>
              </a:rPr>
              <a:t>     </a:t>
            </a:r>
            <a:endParaRPr lang="cs-CZ" sz="2800" dirty="0">
              <a:latin typeface="Times New Roman" pitchFamily="18" charset="0"/>
              <a:cs typeface="Times New Roman" pitchFamily="18" charset="0"/>
            </a:endParaRPr>
          </a:p>
        </p:txBody>
      </p:sp>
    </p:spTree>
    <p:extLst>
      <p:ext uri="{BB962C8B-B14F-4D97-AF65-F5344CB8AC3E}">
        <p14:creationId xmlns:p14="http://schemas.microsoft.com/office/powerpoint/2010/main" val="15509282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0" y="0"/>
            <a:ext cx="9144000" cy="7109639"/>
          </a:xfrm>
          <a:prstGeom prst="rect">
            <a:avLst/>
          </a:prstGeom>
          <a:noFill/>
        </p:spPr>
        <p:txBody>
          <a:bodyPr wrap="square" rtlCol="0">
            <a:spAutoFit/>
          </a:bodyPr>
          <a:lstStyle/>
          <a:p>
            <a:endParaRPr lang="cs-CZ" sz="2400" dirty="0" smtClean="0">
              <a:latin typeface="Times New Roman" pitchFamily="18" charset="0"/>
              <a:cs typeface="Times New Roman" pitchFamily="18" charset="0"/>
            </a:endParaRPr>
          </a:p>
          <a:p>
            <a:pPr marL="342900" indent="-342900">
              <a:buFont typeface="Wingdings" pitchFamily="2" charset="2"/>
              <a:buChar char="v"/>
            </a:pPr>
            <a:r>
              <a:rPr lang="cs-CZ" sz="2400" dirty="0" smtClean="0">
                <a:latin typeface="Times New Roman" pitchFamily="18" charset="0"/>
                <a:cs typeface="Times New Roman" pitchFamily="18" charset="0"/>
              </a:rPr>
              <a:t>možnost </a:t>
            </a:r>
            <a:r>
              <a:rPr lang="cs-CZ" sz="2400" dirty="0">
                <a:latin typeface="Times New Roman" pitchFamily="18" charset="0"/>
                <a:cs typeface="Times New Roman" pitchFamily="18" charset="0"/>
              </a:rPr>
              <a:t>složení požární  hlídky z nižšího počtu  </a:t>
            </a:r>
            <a:r>
              <a:rPr lang="cs-CZ" sz="2400" dirty="0" smtClean="0">
                <a:latin typeface="Times New Roman" pitchFamily="18" charset="0"/>
                <a:cs typeface="Times New Roman" pitchFamily="18" charset="0"/>
              </a:rPr>
              <a:t>osob, i jedna osoba</a:t>
            </a:r>
          </a:p>
          <a:p>
            <a:pPr marL="342900" indent="-342900">
              <a:buFont typeface="Wingdings" pitchFamily="2" charset="2"/>
              <a:buChar char="v"/>
            </a:pPr>
            <a:endParaRPr lang="cs-CZ" sz="2400" dirty="0">
              <a:latin typeface="Times New Roman" pitchFamily="18" charset="0"/>
              <a:cs typeface="Times New Roman" pitchFamily="18" charset="0"/>
            </a:endParaRPr>
          </a:p>
          <a:p>
            <a:pPr marL="342900" indent="-342900">
              <a:buFont typeface="Wingdings" pitchFamily="2" charset="2"/>
              <a:buChar char="v"/>
            </a:pPr>
            <a:r>
              <a:rPr lang="cs-CZ" sz="2400" dirty="0">
                <a:latin typeface="Times New Roman" pitchFamily="18" charset="0"/>
                <a:cs typeface="Times New Roman" pitchFamily="18" charset="0"/>
              </a:rPr>
              <a:t>do požární hlídky mohou být zařazeny osoby starší 18 let, které</a:t>
            </a:r>
          </a:p>
          <a:p>
            <a:r>
              <a:rPr lang="cs-CZ" sz="2400" dirty="0">
                <a:latin typeface="Times New Roman" pitchFamily="18" charset="0"/>
                <a:cs typeface="Times New Roman" pitchFamily="18" charset="0"/>
              </a:rPr>
              <a:t> </a:t>
            </a:r>
            <a:r>
              <a:rPr lang="cs-CZ" sz="2400" dirty="0" smtClean="0">
                <a:latin typeface="Times New Roman" pitchFamily="18" charset="0"/>
                <a:cs typeface="Times New Roman" pitchFamily="18" charset="0"/>
              </a:rPr>
              <a:t>    </a:t>
            </a:r>
            <a:r>
              <a:rPr lang="cs-CZ" sz="2400" dirty="0">
                <a:latin typeface="Times New Roman" pitchFamily="18" charset="0"/>
                <a:cs typeface="Times New Roman" pitchFamily="18" charset="0"/>
              </a:rPr>
              <a:t>musí být tělesně a duševně zdatné pro plnění stanovených </a:t>
            </a:r>
            <a:r>
              <a:rPr lang="cs-CZ" sz="2400" dirty="0" smtClean="0">
                <a:latin typeface="Times New Roman" pitchFamily="18" charset="0"/>
                <a:cs typeface="Times New Roman" pitchFamily="18" charset="0"/>
              </a:rPr>
              <a:t>úkolů</a:t>
            </a:r>
          </a:p>
          <a:p>
            <a:endParaRPr lang="cs-CZ" sz="2400" dirty="0" smtClean="0">
              <a:latin typeface="Times New Roman" pitchFamily="18" charset="0"/>
              <a:cs typeface="Times New Roman" pitchFamily="18" charset="0"/>
            </a:endParaRPr>
          </a:p>
          <a:p>
            <a:pPr marL="342900" indent="-342900">
              <a:buFont typeface="Wingdings" pitchFamily="2" charset="2"/>
              <a:buChar char="v"/>
            </a:pPr>
            <a:r>
              <a:rPr lang="cs-CZ" sz="2400" dirty="0"/>
              <a:t>členové  požární  hlídky  nesmí  nastupovat  k  výkonu činnosti   v požární hlídce pod vlivem alkoholu nebo jiných omamných látek   ani tyto požívat během výkonu </a:t>
            </a:r>
            <a:r>
              <a:rPr lang="cs-CZ" sz="2400" dirty="0" smtClean="0"/>
              <a:t>činnosti</a:t>
            </a:r>
          </a:p>
          <a:p>
            <a:pPr marL="342900" indent="-342900">
              <a:buFont typeface="Wingdings" pitchFamily="2" charset="2"/>
              <a:buChar char="v"/>
            </a:pPr>
            <a:endParaRPr lang="cs-CZ" sz="2400" dirty="0">
              <a:latin typeface="Times New Roman" pitchFamily="18" charset="0"/>
              <a:cs typeface="Times New Roman" pitchFamily="18" charset="0"/>
            </a:endParaRPr>
          </a:p>
          <a:p>
            <a:pPr marL="342900" indent="-342900">
              <a:buFont typeface="Wingdings" pitchFamily="2" charset="2"/>
              <a:buChar char="v"/>
            </a:pPr>
            <a:r>
              <a:rPr lang="cs-CZ" sz="2400" dirty="0"/>
              <a:t>velitel i členové požární hlídky  musí být při akcích viditelně   označeni  rukávovou   páskou  (nebo  jiným   vhodným  způsobem)   s nápisem  "POŽÁRNÍ  HLÍDKA"   (doporučen  je  červený  podklad   s černým nebo bílým nápisem</a:t>
            </a:r>
            <a:r>
              <a:rPr lang="cs-CZ" sz="2400" dirty="0" smtClean="0"/>
              <a:t>)</a:t>
            </a:r>
          </a:p>
          <a:p>
            <a:pPr marL="342900" indent="-342900">
              <a:buFont typeface="Wingdings" pitchFamily="2" charset="2"/>
              <a:buChar char="v"/>
            </a:pPr>
            <a:endParaRPr lang="cs-CZ" sz="2400" dirty="0">
              <a:latin typeface="Times New Roman" pitchFamily="18" charset="0"/>
              <a:cs typeface="Times New Roman" pitchFamily="18" charset="0"/>
            </a:endParaRPr>
          </a:p>
          <a:p>
            <a:pPr marL="342900" indent="-342900">
              <a:buFont typeface="Wingdings" pitchFamily="2" charset="2"/>
              <a:buChar char="v"/>
            </a:pPr>
            <a:r>
              <a:rPr lang="cs-CZ" sz="2400" dirty="0"/>
              <a:t>úkoly  stanovené požární  hlídce musí  být uvedeny jednoznačně,   konkrétním  osobám a  musí být  součástí odborné  přípravy osob   zařazených do požární hlídky</a:t>
            </a:r>
            <a:endParaRPr lang="cs-CZ" sz="2400" dirty="0">
              <a:latin typeface="Times New Roman" pitchFamily="18" charset="0"/>
              <a:cs typeface="Times New Roman" pitchFamily="18" charset="0"/>
            </a:endParaRPr>
          </a:p>
          <a:p>
            <a:endParaRPr lang="cs-CZ" sz="2400" dirty="0">
              <a:latin typeface="Times New Roman" pitchFamily="18" charset="0"/>
              <a:cs typeface="Times New Roman" pitchFamily="18" charset="0"/>
            </a:endParaRPr>
          </a:p>
        </p:txBody>
      </p:sp>
    </p:spTree>
    <p:extLst>
      <p:ext uri="{BB962C8B-B14F-4D97-AF65-F5344CB8AC3E}">
        <p14:creationId xmlns:p14="http://schemas.microsoft.com/office/powerpoint/2010/main" val="40394758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0"/>
            <a:ext cx="9144000" cy="5570756"/>
          </a:xfrm>
          <a:prstGeom prst="rect">
            <a:avLst/>
          </a:prstGeom>
        </p:spPr>
        <p:txBody>
          <a:bodyPr wrap="square">
            <a:spAutoFit/>
          </a:bodyPr>
          <a:lstStyle/>
          <a:p>
            <a:r>
              <a:rPr lang="cs-CZ" sz="4000" dirty="0">
                <a:solidFill>
                  <a:srgbClr val="FF0000"/>
                </a:solidFill>
                <a:latin typeface="Times New Roman" pitchFamily="18" charset="0"/>
                <a:cs typeface="Times New Roman" pitchFamily="18" charset="0"/>
              </a:rPr>
              <a:t>Velitel:</a:t>
            </a:r>
          </a:p>
          <a:p>
            <a:endParaRPr lang="cs-CZ" dirty="0" smtClean="0"/>
          </a:p>
          <a:p>
            <a:endParaRPr lang="cs-CZ" dirty="0"/>
          </a:p>
          <a:p>
            <a:pPr marL="342900" indent="-342900">
              <a:buAutoNum type="alphaLcParenR"/>
            </a:pPr>
            <a:r>
              <a:rPr lang="cs-CZ" sz="2000" dirty="0" smtClean="0">
                <a:latin typeface="Times New Roman" pitchFamily="18" charset="0"/>
                <a:cs typeface="Times New Roman" pitchFamily="18" charset="0"/>
              </a:rPr>
              <a:t>odpovídá za plnění úkolů požární hlídky</a:t>
            </a:r>
          </a:p>
          <a:p>
            <a:pPr marL="342900" indent="-342900">
              <a:buAutoNum type="alphaLcParenR"/>
            </a:pPr>
            <a:endParaRPr lang="cs-CZ" sz="2000" dirty="0">
              <a:latin typeface="Times New Roman" pitchFamily="18" charset="0"/>
              <a:cs typeface="Times New Roman" pitchFamily="18" charset="0"/>
            </a:endParaRPr>
          </a:p>
          <a:p>
            <a:pPr marL="342900" indent="-342900">
              <a:buAutoNum type="alphaLcParenR"/>
            </a:pPr>
            <a:r>
              <a:rPr lang="cs-CZ" sz="2000" dirty="0" smtClean="0">
                <a:latin typeface="Times New Roman" pitchFamily="18" charset="0"/>
                <a:cs typeface="Times New Roman" pitchFamily="18" charset="0"/>
              </a:rPr>
              <a:t>zajišťuje </a:t>
            </a:r>
            <a:r>
              <a:rPr lang="cs-CZ" sz="2000" dirty="0">
                <a:latin typeface="Times New Roman" pitchFamily="18" charset="0"/>
                <a:cs typeface="Times New Roman" pitchFamily="18" charset="0"/>
              </a:rPr>
              <a:t>provedení kontrolních úkonů </a:t>
            </a:r>
            <a:r>
              <a:rPr lang="cs-CZ" sz="2000" dirty="0" smtClean="0">
                <a:latin typeface="Times New Roman" pitchFamily="18" charset="0"/>
                <a:cs typeface="Times New Roman" pitchFamily="18" charset="0"/>
              </a:rPr>
              <a:t> </a:t>
            </a:r>
            <a:r>
              <a:rPr lang="cs-CZ" sz="2000" dirty="0">
                <a:latin typeface="Times New Roman" pitchFamily="18" charset="0"/>
                <a:cs typeface="Times New Roman" pitchFamily="18" charset="0"/>
              </a:rPr>
              <a:t>ve  stanoveném rozsahu a  určeným způsobem a  pořízení   záznamů   o   jejich   provedení   a   výsledcích   (zjištěných   skutečnostech),  např.  v  požární  knize  nebo  jiném  určeném   dokumentu. Dále zajistí, aby zápis podepsali ti, kteří kontrolu   provedli. Záznam  musí obsahovat vždy datum  a čas, jména členů   požární   hlídky,   stav   prostoru   (objektu)  včetně  popisu   případných nedostatků a způsobu jejich </a:t>
            </a:r>
            <a:r>
              <a:rPr lang="cs-CZ" sz="2000" dirty="0" smtClean="0">
                <a:latin typeface="Times New Roman" pitchFamily="18" charset="0"/>
                <a:cs typeface="Times New Roman" pitchFamily="18" charset="0"/>
              </a:rPr>
              <a:t>odstranění</a:t>
            </a:r>
          </a:p>
          <a:p>
            <a:pPr marL="342900" indent="-342900">
              <a:buAutoNum type="alphaLcParenR"/>
            </a:pPr>
            <a:endParaRPr lang="cs-CZ" sz="2000" dirty="0">
              <a:latin typeface="Times New Roman" pitchFamily="18" charset="0"/>
              <a:cs typeface="Times New Roman" pitchFamily="18" charset="0"/>
            </a:endParaRPr>
          </a:p>
          <a:p>
            <a:pPr marL="342900" indent="-342900">
              <a:buAutoNum type="alphaLcParenR"/>
            </a:pPr>
            <a:r>
              <a:rPr lang="cs-CZ" sz="2000" dirty="0">
                <a:latin typeface="Times New Roman" pitchFamily="18" charset="0"/>
                <a:cs typeface="Times New Roman" pitchFamily="18" charset="0"/>
              </a:rPr>
              <a:t>předkládá záznam  o výsledku kontroly  provedené před zahájením   akce  organizátorovi  akce  nebo  jím  určené  osobě,  což tito   potvrdí svým </a:t>
            </a:r>
            <a:r>
              <a:rPr lang="cs-CZ" sz="2000" dirty="0" smtClean="0">
                <a:latin typeface="Times New Roman" pitchFamily="18" charset="0"/>
                <a:cs typeface="Times New Roman" pitchFamily="18" charset="0"/>
              </a:rPr>
              <a:t>podpisem</a:t>
            </a:r>
          </a:p>
          <a:p>
            <a:pPr marL="342900" indent="-342900">
              <a:buAutoNum type="alphaLcParenR"/>
            </a:pPr>
            <a:endParaRPr lang="cs-CZ" sz="2000" dirty="0">
              <a:latin typeface="Times New Roman" pitchFamily="18" charset="0"/>
              <a:cs typeface="Times New Roman" pitchFamily="18" charset="0"/>
            </a:endParaRPr>
          </a:p>
          <a:p>
            <a:pPr marL="342900" indent="-342900">
              <a:buAutoNum type="alphaLcParenR"/>
            </a:pPr>
            <a:r>
              <a:rPr lang="cs-CZ" sz="2000" dirty="0">
                <a:latin typeface="Times New Roman" pitchFamily="18" charset="0"/>
                <a:cs typeface="Times New Roman" pitchFamily="18" charset="0"/>
              </a:rPr>
              <a:t>předkládá  záznam o  výsledku kontroly  provedené při  ukončení   akce  organizátorovi  akce  nebo  jím  určené  osobě,  což tito   potvrdí svým podpisem</a:t>
            </a:r>
          </a:p>
        </p:txBody>
      </p:sp>
      <p:pic>
        <p:nvPicPr>
          <p:cNvPr id="1026" name="Picture 2" descr="G:\požární hlídky\3-DSC_1911-150x1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192" y="31488"/>
            <a:ext cx="2678207" cy="17854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63169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0" y="0"/>
            <a:ext cx="9144000" cy="4801314"/>
          </a:xfrm>
          <a:prstGeom prst="rect">
            <a:avLst/>
          </a:prstGeom>
          <a:noFill/>
        </p:spPr>
        <p:txBody>
          <a:bodyPr wrap="square" rtlCol="0">
            <a:spAutoFit/>
          </a:bodyPr>
          <a:lstStyle/>
          <a:p>
            <a:endParaRPr lang="cs-CZ" dirty="0" smtClean="0"/>
          </a:p>
          <a:p>
            <a:r>
              <a:rPr lang="cs-CZ" sz="4400" dirty="0" smtClean="0">
                <a:solidFill>
                  <a:srgbClr val="FF0000"/>
                </a:solidFill>
                <a:latin typeface="Times New Roman" pitchFamily="18" charset="0"/>
                <a:cs typeface="Times New Roman" pitchFamily="18" charset="0"/>
              </a:rPr>
              <a:t>Požární </a:t>
            </a:r>
            <a:r>
              <a:rPr lang="cs-CZ" sz="4400" dirty="0">
                <a:solidFill>
                  <a:srgbClr val="FF0000"/>
                </a:solidFill>
                <a:latin typeface="Times New Roman" pitchFamily="18" charset="0"/>
                <a:cs typeface="Times New Roman" pitchFamily="18" charset="0"/>
              </a:rPr>
              <a:t>hlídka</a:t>
            </a:r>
            <a:r>
              <a:rPr lang="cs-CZ" sz="4400" dirty="0" smtClean="0">
                <a:solidFill>
                  <a:srgbClr val="FF0000"/>
                </a:solidFill>
                <a:latin typeface="Times New Roman" pitchFamily="18" charset="0"/>
                <a:cs typeface="Times New Roman" pitchFamily="18" charset="0"/>
              </a:rPr>
              <a:t>:</a:t>
            </a:r>
          </a:p>
          <a:p>
            <a:endParaRPr lang="cs-CZ" sz="4400" dirty="0">
              <a:solidFill>
                <a:srgbClr val="FF0000"/>
              </a:solidFill>
              <a:latin typeface="Times New Roman" pitchFamily="18" charset="0"/>
              <a:cs typeface="Times New Roman" pitchFamily="18" charset="0"/>
            </a:endParaRPr>
          </a:p>
          <a:p>
            <a:pPr marL="457200" indent="-457200">
              <a:buAutoNum type="alphaLcParenR"/>
            </a:pPr>
            <a:r>
              <a:rPr lang="cs-CZ" sz="2000" dirty="0" smtClean="0"/>
              <a:t>provádí </a:t>
            </a:r>
            <a:r>
              <a:rPr lang="cs-CZ" sz="2000" dirty="0"/>
              <a:t>kontrolu stanoveného  prostoru dle určených kontrolních   úkonů (např.  rozmístění hasicích přístrojů,  zajištění volných   únikových  komunikací   a  východů  včetně   funkčnosti  jejich   vybavení  a provedení  označení, vybavení  hydrantových skříní,   hydrantových   systémů)  a   vyžaduje  předložení   příslušných   podkladů  a  dokladů,  jimiž  se  prokazuje  plnění stanovených   povinností a podmínek požární </a:t>
            </a:r>
            <a:r>
              <a:rPr lang="cs-CZ" sz="2000" dirty="0" smtClean="0"/>
              <a:t>bezpečnosti</a:t>
            </a:r>
          </a:p>
          <a:p>
            <a:pPr marL="457200" indent="-457200">
              <a:buAutoNum type="alphaLcParenR"/>
            </a:pPr>
            <a:endParaRPr lang="cs-CZ" sz="2000" dirty="0">
              <a:solidFill>
                <a:schemeClr val="bg1"/>
              </a:solidFill>
              <a:latin typeface="Times New Roman" pitchFamily="18" charset="0"/>
              <a:cs typeface="Times New Roman" pitchFamily="18" charset="0"/>
            </a:endParaRPr>
          </a:p>
          <a:p>
            <a:pPr marL="457200" indent="-457200">
              <a:buAutoNum type="alphaLcParenR"/>
            </a:pPr>
            <a:r>
              <a:rPr lang="cs-CZ" sz="2000" dirty="0" smtClean="0"/>
              <a:t>je  </a:t>
            </a:r>
            <a:r>
              <a:rPr lang="cs-CZ" sz="2000" dirty="0"/>
              <a:t>oprávněna vydávat  pokyny podle  § 5  odst. 1  a v  případě   nebezpečí z  </a:t>
            </a:r>
            <a:r>
              <a:rPr lang="cs-CZ" sz="2000" dirty="0" smtClean="0"/>
              <a:t>prodlení nezahájení, přerušení, ukončení akce</a:t>
            </a:r>
          </a:p>
          <a:p>
            <a:pPr marL="457200" indent="-457200">
              <a:buAutoNum type="alphaLcParenR"/>
            </a:pPr>
            <a:endParaRPr lang="cs-CZ" sz="2000" dirty="0">
              <a:solidFill>
                <a:schemeClr val="bg1"/>
              </a:solidFill>
              <a:latin typeface="Times New Roman" pitchFamily="18" charset="0"/>
              <a:cs typeface="Times New Roman" pitchFamily="18" charset="0"/>
            </a:endParaRPr>
          </a:p>
          <a:p>
            <a:pPr marL="457200" indent="-457200">
              <a:buAutoNum type="alphaLcParenR"/>
            </a:pPr>
            <a:r>
              <a:rPr lang="cs-CZ" sz="2000" dirty="0" smtClean="0"/>
              <a:t>plní </a:t>
            </a:r>
            <a:r>
              <a:rPr lang="cs-CZ" sz="2000" dirty="0"/>
              <a:t>další úkoly stanovené pořadatelem akce</a:t>
            </a:r>
            <a:endParaRPr lang="cs-CZ" sz="2000" dirty="0">
              <a:solidFill>
                <a:schemeClr val="bg1"/>
              </a:solidFill>
              <a:latin typeface="Times New Roman" pitchFamily="18" charset="0"/>
              <a:cs typeface="Times New Roman" pitchFamily="18" charset="0"/>
            </a:endParaRPr>
          </a:p>
        </p:txBody>
      </p:sp>
      <p:pic>
        <p:nvPicPr>
          <p:cNvPr id="8194" name="Picture 2" descr="G:\požární hlídky\isCAQK0TC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039" y="4077072"/>
            <a:ext cx="3905519" cy="18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98249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0" y="59975"/>
            <a:ext cx="9144000" cy="6555641"/>
          </a:xfrm>
          <a:prstGeom prst="rect">
            <a:avLst/>
          </a:prstGeom>
          <a:noFill/>
        </p:spPr>
        <p:txBody>
          <a:bodyPr wrap="square" rtlCol="0">
            <a:spAutoFit/>
          </a:bodyPr>
          <a:lstStyle/>
          <a:p>
            <a:r>
              <a:rPr lang="cs-CZ" sz="2800" dirty="0">
                <a:solidFill>
                  <a:srgbClr val="FF0000"/>
                </a:solidFill>
                <a:latin typeface="Times New Roman" pitchFamily="18" charset="0"/>
                <a:cs typeface="Times New Roman" pitchFamily="18" charset="0"/>
              </a:rPr>
              <a:t>Osoba zařazená do požární hlídky je povinna</a:t>
            </a:r>
            <a:r>
              <a:rPr lang="cs-CZ" sz="2800" dirty="0" smtClean="0">
                <a:solidFill>
                  <a:srgbClr val="FF0000"/>
                </a:solidFill>
                <a:latin typeface="Times New Roman" pitchFamily="18" charset="0"/>
                <a:cs typeface="Times New Roman" pitchFamily="18" charset="0"/>
              </a:rPr>
              <a:t>:</a:t>
            </a:r>
            <a:endParaRPr lang="cs-CZ" sz="2800" dirty="0">
              <a:solidFill>
                <a:srgbClr val="FF0000"/>
              </a:solidFill>
              <a:latin typeface="Times New Roman" pitchFamily="18" charset="0"/>
              <a:cs typeface="Times New Roman" pitchFamily="18" charset="0"/>
            </a:endParaRPr>
          </a:p>
          <a:p>
            <a:pPr marL="514350" indent="-514350">
              <a:buAutoNum type="alphaLcParenR"/>
            </a:pPr>
            <a:r>
              <a:rPr lang="cs-CZ" sz="2800" dirty="0" smtClean="0"/>
              <a:t>zúčastnit  </a:t>
            </a:r>
            <a:r>
              <a:rPr lang="cs-CZ" sz="2800" dirty="0"/>
              <a:t>se odborné  přípravy,  jejíž  součástí je  mimo jiné   seznámení   s   charakterem   akce,   s   místem  konání  akce,   s dokumentací nebo  dokumenty, kterými jsou  stanoveny podmínky   požární  bezpečnosti  pro  akci  (např.  úkoly  požární hlídky,   požární  řád,  požární  poplachové  směrnice, požární evakuační   plán,   dokumentace    prokazující   provozuschopnost   požárně   bezpečnostních  zařízení,  dokumenty  související  s podmínkami   stanovenými  tímto nařízením).  Vymezení dokumentů,  o které se   jedná, je povinností organizátora </a:t>
            </a:r>
            <a:r>
              <a:rPr lang="cs-CZ" sz="2800" dirty="0" smtClean="0"/>
              <a:t>akce</a:t>
            </a:r>
          </a:p>
          <a:p>
            <a:pPr marL="514350" indent="-514350">
              <a:buAutoNum type="alphaLcParenR"/>
            </a:pPr>
            <a:r>
              <a:rPr lang="cs-CZ" sz="2800" dirty="0" smtClean="0"/>
              <a:t>k </a:t>
            </a:r>
            <a:r>
              <a:rPr lang="cs-CZ" sz="2800" dirty="0"/>
              <a:t>výkonu činnosti požární hlídky  nastoupit v časovém předstihu   před zahájením akce stanoveném pořadatelem </a:t>
            </a:r>
            <a:r>
              <a:rPr lang="cs-CZ" sz="2800" dirty="0" smtClean="0"/>
              <a:t>akce</a:t>
            </a:r>
          </a:p>
          <a:p>
            <a:pPr marL="514350" indent="-514350">
              <a:buAutoNum type="alphaLcParenR"/>
            </a:pPr>
            <a:r>
              <a:rPr lang="cs-CZ" sz="2800" dirty="0" smtClean="0"/>
              <a:t>nosit  </a:t>
            </a:r>
            <a:r>
              <a:rPr lang="cs-CZ" sz="2800" dirty="0"/>
              <a:t>v  průběhu  akce   označení  rukávovou  páskou  "POŽÁRNÍ   HLÍDKA".</a:t>
            </a:r>
            <a:endParaRPr lang="cs-CZ" sz="2800" dirty="0">
              <a:latin typeface="Times New Roman" pitchFamily="18" charset="0"/>
              <a:cs typeface="Times New Roman" pitchFamily="18" charset="0"/>
            </a:endParaRPr>
          </a:p>
        </p:txBody>
      </p:sp>
      <p:pic>
        <p:nvPicPr>
          <p:cNvPr id="4098" name="Picture 2" descr="G:\požární hlídky\isCA1LJXH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56376" y="5199530"/>
            <a:ext cx="925066" cy="14440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1847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07504" y="58846"/>
            <a:ext cx="9036496" cy="6740307"/>
          </a:xfrm>
          <a:prstGeom prst="rect">
            <a:avLst/>
          </a:prstGeom>
        </p:spPr>
        <p:txBody>
          <a:bodyPr wrap="square">
            <a:spAutoFit/>
          </a:bodyPr>
          <a:lstStyle/>
          <a:p>
            <a:endParaRPr lang="cs-CZ" sz="2400" dirty="0" smtClean="0">
              <a:latin typeface="Times New Roman" pitchFamily="18" charset="0"/>
              <a:cs typeface="Times New Roman" pitchFamily="18" charset="0"/>
            </a:endParaRPr>
          </a:p>
          <a:p>
            <a:r>
              <a:rPr lang="cs-CZ" sz="2400" dirty="0" smtClean="0">
                <a:solidFill>
                  <a:srgbClr val="FF0000"/>
                </a:solidFill>
                <a:latin typeface="Times New Roman" pitchFamily="18" charset="0"/>
                <a:cs typeface="Times New Roman" pitchFamily="18" charset="0"/>
              </a:rPr>
              <a:t>Organizátor </a:t>
            </a:r>
            <a:r>
              <a:rPr lang="cs-CZ" sz="2400" dirty="0">
                <a:solidFill>
                  <a:srgbClr val="FF0000"/>
                </a:solidFill>
                <a:latin typeface="Times New Roman" pitchFamily="18" charset="0"/>
                <a:cs typeface="Times New Roman" pitchFamily="18" charset="0"/>
              </a:rPr>
              <a:t>akce  </a:t>
            </a:r>
            <a:r>
              <a:rPr lang="cs-CZ" sz="2400" dirty="0">
                <a:latin typeface="Times New Roman" pitchFamily="18" charset="0"/>
                <a:cs typeface="Times New Roman" pitchFamily="18" charset="0"/>
              </a:rPr>
              <a:t>zajišťuje odpovídající podmínky  pro činnost</a:t>
            </a:r>
          </a:p>
          <a:p>
            <a:r>
              <a:rPr lang="cs-CZ" sz="2400" dirty="0">
                <a:latin typeface="Times New Roman" pitchFamily="18" charset="0"/>
                <a:cs typeface="Times New Roman" pitchFamily="18" charset="0"/>
              </a:rPr>
              <a:t>    požárních hlídek, zejména je povinen zajistit, aby</a:t>
            </a:r>
            <a:r>
              <a:rPr lang="cs-CZ" sz="2400" dirty="0" smtClean="0">
                <a:latin typeface="Times New Roman" pitchFamily="18" charset="0"/>
                <a:cs typeface="Times New Roman" pitchFamily="18" charset="0"/>
              </a:rPr>
              <a:t>:</a:t>
            </a:r>
          </a:p>
          <a:p>
            <a:endParaRPr lang="cs-CZ" sz="2400" dirty="0">
              <a:latin typeface="Times New Roman" pitchFamily="18" charset="0"/>
              <a:cs typeface="Times New Roman" pitchFamily="18" charset="0"/>
            </a:endParaRPr>
          </a:p>
          <a:p>
            <a:r>
              <a:rPr lang="cs-CZ" sz="2400" dirty="0">
                <a:latin typeface="Times New Roman" pitchFamily="18" charset="0"/>
                <a:cs typeface="Times New Roman" pitchFamily="18" charset="0"/>
              </a:rPr>
              <a:t>    a) činnost  v  požární  hlídce  vykonávaly  </a:t>
            </a:r>
            <a:r>
              <a:rPr lang="cs-CZ" sz="2400" dirty="0">
                <a:solidFill>
                  <a:srgbClr val="FF0000"/>
                </a:solidFill>
                <a:latin typeface="Times New Roman" pitchFamily="18" charset="0"/>
                <a:cs typeface="Times New Roman" pitchFamily="18" charset="0"/>
              </a:rPr>
              <a:t>pouze osoby</a:t>
            </a:r>
            <a:r>
              <a:rPr lang="cs-CZ" sz="2400" dirty="0">
                <a:latin typeface="Times New Roman" pitchFamily="18" charset="0"/>
                <a:cs typeface="Times New Roman" pitchFamily="18" charset="0"/>
              </a:rPr>
              <a:t>, které</a:t>
            </a:r>
          </a:p>
          <a:p>
            <a:r>
              <a:rPr lang="cs-CZ" sz="2400" dirty="0">
                <a:latin typeface="Times New Roman" pitchFamily="18" charset="0"/>
                <a:cs typeface="Times New Roman" pitchFamily="18" charset="0"/>
              </a:rPr>
              <a:t>       </a:t>
            </a:r>
            <a:r>
              <a:rPr lang="cs-CZ" sz="2400" dirty="0">
                <a:solidFill>
                  <a:srgbClr val="FF0000"/>
                </a:solidFill>
                <a:latin typeface="Times New Roman" pitchFamily="18" charset="0"/>
                <a:cs typeface="Times New Roman" pitchFamily="18" charset="0"/>
              </a:rPr>
              <a:t>absolvovaly odbornou </a:t>
            </a:r>
            <a:r>
              <a:rPr lang="cs-CZ" sz="2400" dirty="0" smtClean="0">
                <a:solidFill>
                  <a:srgbClr val="FF0000"/>
                </a:solidFill>
                <a:latin typeface="Times New Roman" pitchFamily="18" charset="0"/>
                <a:cs typeface="Times New Roman" pitchFamily="18" charset="0"/>
              </a:rPr>
              <a:t>přípravu</a:t>
            </a:r>
            <a:r>
              <a:rPr lang="cs-CZ" sz="2400" dirty="0" smtClean="0">
                <a:latin typeface="Times New Roman" pitchFamily="18" charset="0"/>
                <a:cs typeface="Times New Roman" pitchFamily="18" charset="0"/>
              </a:rPr>
              <a:t>,</a:t>
            </a:r>
          </a:p>
          <a:p>
            <a:endParaRPr lang="cs-CZ" sz="2400" dirty="0" smtClean="0">
              <a:latin typeface="Times New Roman" pitchFamily="18" charset="0"/>
              <a:cs typeface="Times New Roman" pitchFamily="18" charset="0"/>
            </a:endParaRPr>
          </a:p>
          <a:p>
            <a:r>
              <a:rPr lang="cs-CZ" sz="2400" dirty="0" smtClean="0">
                <a:latin typeface="Times New Roman" pitchFamily="18" charset="0"/>
                <a:cs typeface="Times New Roman" pitchFamily="18" charset="0"/>
              </a:rPr>
              <a:t>    b) úkoly požární hlídky, včetně určení stanoviště hlídek, byly</a:t>
            </a:r>
          </a:p>
          <a:p>
            <a:r>
              <a:rPr lang="cs-CZ" sz="2400" dirty="0" smtClean="0">
                <a:latin typeface="Times New Roman" pitchFamily="18" charset="0"/>
                <a:cs typeface="Times New Roman" pitchFamily="18" charset="0"/>
              </a:rPr>
              <a:t>       </a:t>
            </a:r>
            <a:r>
              <a:rPr lang="cs-CZ" sz="2400" dirty="0">
                <a:latin typeface="Times New Roman" pitchFamily="18" charset="0"/>
                <a:cs typeface="Times New Roman" pitchFamily="18" charset="0"/>
              </a:rPr>
              <a:t>vymezeny tak,  </a:t>
            </a:r>
            <a:r>
              <a:rPr lang="cs-CZ" sz="2400" dirty="0">
                <a:solidFill>
                  <a:srgbClr val="FF0000"/>
                </a:solidFill>
                <a:latin typeface="Times New Roman" pitchFamily="18" charset="0"/>
                <a:cs typeface="Times New Roman" pitchFamily="18" charset="0"/>
              </a:rPr>
              <a:t>aby je bylo možné  </a:t>
            </a:r>
            <a:r>
              <a:rPr lang="cs-CZ" sz="2400" dirty="0">
                <a:latin typeface="Times New Roman" pitchFamily="18" charset="0"/>
                <a:cs typeface="Times New Roman" pitchFamily="18" charset="0"/>
              </a:rPr>
              <a:t>velitelem a členy požární</a:t>
            </a:r>
          </a:p>
          <a:p>
            <a:r>
              <a:rPr lang="cs-CZ" sz="2400" dirty="0">
                <a:latin typeface="Times New Roman" pitchFamily="18" charset="0"/>
                <a:cs typeface="Times New Roman" pitchFamily="18" charset="0"/>
              </a:rPr>
              <a:t>       hlídky </a:t>
            </a:r>
            <a:r>
              <a:rPr lang="cs-CZ" sz="2400" dirty="0">
                <a:solidFill>
                  <a:srgbClr val="FF0000"/>
                </a:solidFill>
                <a:latin typeface="Times New Roman" pitchFamily="18" charset="0"/>
                <a:cs typeface="Times New Roman" pitchFamily="18" charset="0"/>
              </a:rPr>
              <a:t>realizovat</a:t>
            </a:r>
            <a:r>
              <a:rPr lang="cs-CZ" sz="2400" dirty="0">
                <a:latin typeface="Times New Roman" pitchFamily="18" charset="0"/>
                <a:cs typeface="Times New Roman" pitchFamily="18" charset="0"/>
              </a:rPr>
              <a:t>  a byly vždy  </a:t>
            </a:r>
            <a:r>
              <a:rPr lang="cs-CZ" sz="2400" dirty="0">
                <a:solidFill>
                  <a:srgbClr val="FF0000"/>
                </a:solidFill>
                <a:latin typeface="Times New Roman" pitchFamily="18" charset="0"/>
                <a:cs typeface="Times New Roman" pitchFamily="18" charset="0"/>
              </a:rPr>
              <a:t>stanoveny konkrétní fyzické</a:t>
            </a:r>
          </a:p>
          <a:p>
            <a:r>
              <a:rPr lang="cs-CZ" sz="2400" dirty="0">
                <a:solidFill>
                  <a:srgbClr val="FF0000"/>
                </a:solidFill>
                <a:latin typeface="Times New Roman" pitchFamily="18" charset="0"/>
                <a:cs typeface="Times New Roman" pitchFamily="18" charset="0"/>
              </a:rPr>
              <a:t>       osobě  </a:t>
            </a:r>
            <a:r>
              <a:rPr lang="cs-CZ" sz="2400" dirty="0">
                <a:latin typeface="Times New Roman" pitchFamily="18" charset="0"/>
                <a:cs typeface="Times New Roman" pitchFamily="18" charset="0"/>
              </a:rPr>
              <a:t>(podrobnosti  k   činnostem  požárních  hlídek  jsou</a:t>
            </a:r>
          </a:p>
          <a:p>
            <a:r>
              <a:rPr lang="cs-CZ" sz="2400" dirty="0">
                <a:latin typeface="Times New Roman" pitchFamily="18" charset="0"/>
                <a:cs typeface="Times New Roman" pitchFamily="18" charset="0"/>
              </a:rPr>
              <a:t>       uvedeny v příloze č. 1 tohoto nařízení</a:t>
            </a:r>
            <a:r>
              <a:rPr lang="cs-CZ" sz="2400" dirty="0" smtClean="0">
                <a:latin typeface="Times New Roman" pitchFamily="18" charset="0"/>
                <a:cs typeface="Times New Roman" pitchFamily="18" charset="0"/>
              </a:rPr>
              <a:t>),</a:t>
            </a:r>
          </a:p>
          <a:p>
            <a:endParaRPr lang="cs-CZ" sz="2400" dirty="0">
              <a:latin typeface="Times New Roman" pitchFamily="18" charset="0"/>
              <a:cs typeface="Times New Roman" pitchFamily="18" charset="0"/>
            </a:endParaRPr>
          </a:p>
          <a:p>
            <a:r>
              <a:rPr lang="cs-CZ" sz="2400" dirty="0">
                <a:latin typeface="Times New Roman" pitchFamily="18" charset="0"/>
                <a:cs typeface="Times New Roman" pitchFamily="18" charset="0"/>
              </a:rPr>
              <a:t>    c) byl stanoven  a zabezpečen mezi  velitelem a členy  požární</a:t>
            </a:r>
          </a:p>
          <a:p>
            <a:r>
              <a:rPr lang="cs-CZ" sz="2400" dirty="0">
                <a:latin typeface="Times New Roman" pitchFamily="18" charset="0"/>
                <a:cs typeface="Times New Roman" pitchFamily="18" charset="0"/>
              </a:rPr>
              <a:t>       hlídky,  v případě  většího počtu  požárních hlídek  i mezi</a:t>
            </a:r>
          </a:p>
          <a:p>
            <a:r>
              <a:rPr lang="cs-CZ" sz="2400" dirty="0">
                <a:latin typeface="Times New Roman" pitchFamily="18" charset="0"/>
                <a:cs typeface="Times New Roman" pitchFamily="18" charset="0"/>
              </a:rPr>
              <a:t>       veliteli  požárních hlídek,  </a:t>
            </a:r>
            <a:r>
              <a:rPr lang="cs-CZ" sz="2400" dirty="0">
                <a:solidFill>
                  <a:srgbClr val="FF0000"/>
                </a:solidFill>
                <a:latin typeface="Times New Roman" pitchFamily="18" charset="0"/>
                <a:cs typeface="Times New Roman" pitchFamily="18" charset="0"/>
              </a:rPr>
              <a:t>funkční způsob  komunikace </a:t>
            </a:r>
            <a:r>
              <a:rPr lang="cs-CZ" sz="2400" dirty="0">
                <a:latin typeface="Times New Roman" pitchFamily="18" charset="0"/>
                <a:cs typeface="Times New Roman" pitchFamily="18" charset="0"/>
              </a:rPr>
              <a:t>pro</a:t>
            </a:r>
          </a:p>
          <a:p>
            <a:r>
              <a:rPr lang="cs-CZ" sz="2400" dirty="0">
                <a:latin typeface="Times New Roman" pitchFamily="18" charset="0"/>
                <a:cs typeface="Times New Roman" pitchFamily="18" charset="0"/>
              </a:rPr>
              <a:t>       průběh akce k zajištění neodkladného předávání informací.</a:t>
            </a:r>
          </a:p>
          <a:p>
            <a:endParaRPr lang="cs-CZ" sz="2400" dirty="0">
              <a:latin typeface="Times New Roman" pitchFamily="18" charset="0"/>
              <a:cs typeface="Times New Roman" pitchFamily="18" charset="0"/>
            </a:endParaRPr>
          </a:p>
        </p:txBody>
      </p:sp>
    </p:spTree>
    <p:extLst>
      <p:ext uri="{BB962C8B-B14F-4D97-AF65-F5344CB8AC3E}">
        <p14:creationId xmlns:p14="http://schemas.microsoft.com/office/powerpoint/2010/main" val="20312932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0"/>
            <a:ext cx="9144000" cy="5170646"/>
          </a:xfrm>
          <a:prstGeom prst="rect">
            <a:avLst/>
          </a:prstGeom>
        </p:spPr>
        <p:txBody>
          <a:bodyPr wrap="square">
            <a:spAutoFit/>
          </a:bodyPr>
          <a:lstStyle/>
          <a:p>
            <a:endParaRPr lang="cs-CZ" dirty="0" smtClean="0"/>
          </a:p>
          <a:p>
            <a:r>
              <a:rPr lang="cs-CZ" sz="2400" dirty="0" smtClean="0">
                <a:solidFill>
                  <a:srgbClr val="FF0000"/>
                </a:solidFill>
                <a:latin typeface="Times New Roman" pitchFamily="18" charset="0"/>
                <a:cs typeface="Times New Roman" pitchFamily="18" charset="0"/>
              </a:rPr>
              <a:t>Organizátor </a:t>
            </a:r>
            <a:r>
              <a:rPr lang="cs-CZ" sz="2400" dirty="0">
                <a:solidFill>
                  <a:srgbClr val="FF0000"/>
                </a:solidFill>
                <a:latin typeface="Times New Roman" pitchFamily="18" charset="0"/>
                <a:cs typeface="Times New Roman" pitchFamily="18" charset="0"/>
              </a:rPr>
              <a:t>akce seznámí</a:t>
            </a:r>
            <a:r>
              <a:rPr lang="cs-CZ" sz="2400" dirty="0">
                <a:latin typeface="Times New Roman" pitchFamily="18" charset="0"/>
                <a:cs typeface="Times New Roman" pitchFamily="18" charset="0"/>
              </a:rPr>
              <a:t> odpovídajícím  způsobem a v potřebném</a:t>
            </a:r>
          </a:p>
          <a:p>
            <a:r>
              <a:rPr lang="cs-CZ" sz="2400" dirty="0">
                <a:latin typeface="Times New Roman" pitchFamily="18" charset="0"/>
                <a:cs typeface="Times New Roman" pitchFamily="18" charset="0"/>
              </a:rPr>
              <a:t>    rozsahu  se  stanovenými   opatřeními  k  zabezpečení  požární</a:t>
            </a:r>
          </a:p>
          <a:p>
            <a:r>
              <a:rPr lang="cs-CZ" sz="2400" dirty="0">
                <a:latin typeface="Times New Roman" pitchFamily="18" charset="0"/>
                <a:cs typeface="Times New Roman" pitchFamily="18" charset="0"/>
              </a:rPr>
              <a:t>    ochrany</a:t>
            </a:r>
            <a:r>
              <a:rPr lang="cs-CZ" sz="2400" dirty="0" smtClean="0">
                <a:latin typeface="Times New Roman" pitchFamily="18" charset="0"/>
                <a:cs typeface="Times New Roman" pitchFamily="18" charset="0"/>
              </a:rPr>
              <a:t>:</a:t>
            </a:r>
          </a:p>
          <a:p>
            <a:endParaRPr lang="cs-CZ" sz="2400" dirty="0">
              <a:latin typeface="Times New Roman" pitchFamily="18" charset="0"/>
              <a:cs typeface="Times New Roman" pitchFamily="18" charset="0"/>
            </a:endParaRPr>
          </a:p>
          <a:p>
            <a:r>
              <a:rPr lang="cs-CZ" sz="2400" dirty="0">
                <a:latin typeface="Times New Roman" pitchFamily="18" charset="0"/>
                <a:cs typeface="Times New Roman" pitchFamily="18" charset="0"/>
              </a:rPr>
              <a:t>    a) </a:t>
            </a:r>
            <a:r>
              <a:rPr lang="cs-CZ" sz="2400" dirty="0">
                <a:solidFill>
                  <a:srgbClr val="FF0000"/>
                </a:solidFill>
                <a:latin typeface="Times New Roman" pitchFamily="18" charset="0"/>
                <a:cs typeface="Times New Roman" pitchFamily="18" charset="0"/>
              </a:rPr>
              <a:t>účastníky    akce     </a:t>
            </a:r>
            <a:r>
              <a:rPr lang="cs-CZ" sz="2400" dirty="0">
                <a:latin typeface="Times New Roman" pitchFamily="18" charset="0"/>
                <a:cs typeface="Times New Roman" pitchFamily="18" charset="0"/>
              </a:rPr>
              <a:t>(např.    rozmístěním    </a:t>
            </a:r>
            <a:r>
              <a:rPr lang="cs-CZ" sz="2400" dirty="0" smtClean="0">
                <a:latin typeface="Times New Roman" pitchFamily="18" charset="0"/>
                <a:cs typeface="Times New Roman" pitchFamily="18" charset="0"/>
              </a:rPr>
              <a:t>informačních a </a:t>
            </a:r>
          </a:p>
          <a:p>
            <a:r>
              <a:rPr lang="cs-CZ" sz="2400" dirty="0">
                <a:latin typeface="Times New Roman" pitchFamily="18" charset="0"/>
                <a:cs typeface="Times New Roman" pitchFamily="18" charset="0"/>
              </a:rPr>
              <a:t> </a:t>
            </a:r>
            <a:r>
              <a:rPr lang="cs-CZ" sz="2400" dirty="0" smtClean="0">
                <a:latin typeface="Times New Roman" pitchFamily="18" charset="0"/>
                <a:cs typeface="Times New Roman" pitchFamily="18" charset="0"/>
              </a:rPr>
              <a:t>       bezpečnostních </a:t>
            </a:r>
            <a:r>
              <a:rPr lang="cs-CZ" sz="2400" dirty="0">
                <a:latin typeface="Times New Roman" pitchFamily="18" charset="0"/>
                <a:cs typeface="Times New Roman" pitchFamily="18" charset="0"/>
              </a:rPr>
              <a:t>tabulek a značení, upozorněním na omezení</a:t>
            </a:r>
            <a:r>
              <a:rPr lang="cs-CZ" sz="2400" dirty="0" smtClean="0">
                <a:latin typeface="Times New Roman" pitchFamily="18" charset="0"/>
                <a:cs typeface="Times New Roman" pitchFamily="18" charset="0"/>
              </a:rPr>
              <a:t>, </a:t>
            </a:r>
            <a:r>
              <a:rPr lang="cs-CZ" sz="2400" dirty="0"/>
              <a:t>které </a:t>
            </a:r>
            <a:endParaRPr lang="cs-CZ" sz="2400" dirty="0" smtClean="0"/>
          </a:p>
          <a:p>
            <a:r>
              <a:rPr lang="cs-CZ" sz="2400" dirty="0"/>
              <a:t> </a:t>
            </a:r>
            <a:r>
              <a:rPr lang="cs-CZ" sz="2400" dirty="0" smtClean="0"/>
              <a:t>        může </a:t>
            </a:r>
            <a:r>
              <a:rPr lang="cs-CZ" sz="2400" dirty="0"/>
              <a:t>být součástí pozvánky či prezentace akce),  </a:t>
            </a:r>
            <a:endParaRPr lang="cs-CZ" sz="2400" dirty="0" smtClean="0"/>
          </a:p>
          <a:p>
            <a:endParaRPr lang="cs-CZ" sz="2400" dirty="0"/>
          </a:p>
          <a:p>
            <a:r>
              <a:rPr lang="cs-CZ" sz="2400" dirty="0" smtClean="0"/>
              <a:t>    </a:t>
            </a:r>
            <a:r>
              <a:rPr lang="cs-CZ" sz="2400" dirty="0"/>
              <a:t>b) </a:t>
            </a:r>
            <a:r>
              <a:rPr lang="cs-CZ" sz="2400" dirty="0">
                <a:solidFill>
                  <a:srgbClr val="FF0000"/>
                </a:solidFill>
              </a:rPr>
              <a:t>osoby  podílející  se  na  zabezpečení  akce </a:t>
            </a:r>
            <a:r>
              <a:rPr lang="cs-CZ" sz="2400" dirty="0"/>
              <a:t>(např. požární </a:t>
            </a:r>
            <a:r>
              <a:rPr lang="cs-CZ" sz="2400" dirty="0" smtClean="0"/>
              <a:t>hlídky</a:t>
            </a:r>
            <a:r>
              <a:rPr lang="cs-CZ" sz="2400" dirty="0"/>
              <a:t>, </a:t>
            </a:r>
            <a:endParaRPr lang="cs-CZ" sz="2400" dirty="0" smtClean="0"/>
          </a:p>
          <a:p>
            <a:r>
              <a:rPr lang="cs-CZ" sz="2400" dirty="0"/>
              <a:t> </a:t>
            </a:r>
            <a:r>
              <a:rPr lang="cs-CZ" sz="2400" dirty="0" smtClean="0"/>
              <a:t>       pořadatelská </a:t>
            </a:r>
            <a:r>
              <a:rPr lang="cs-CZ" sz="2400" dirty="0"/>
              <a:t>služba), </a:t>
            </a:r>
            <a:endParaRPr lang="cs-CZ" sz="2400" dirty="0" smtClean="0"/>
          </a:p>
          <a:p>
            <a:endParaRPr lang="cs-CZ" sz="2400" dirty="0" smtClean="0"/>
          </a:p>
          <a:p>
            <a:r>
              <a:rPr lang="cs-CZ" sz="2400" dirty="0"/>
              <a:t> </a:t>
            </a:r>
            <a:r>
              <a:rPr lang="cs-CZ" sz="2400" dirty="0" smtClean="0"/>
              <a:t>   </a:t>
            </a:r>
            <a:r>
              <a:rPr lang="cs-CZ" sz="2400" dirty="0"/>
              <a:t>c) </a:t>
            </a:r>
            <a:r>
              <a:rPr lang="cs-CZ" sz="2400" dirty="0">
                <a:solidFill>
                  <a:srgbClr val="FF0000"/>
                </a:solidFill>
              </a:rPr>
              <a:t>účinkující</a:t>
            </a:r>
            <a:r>
              <a:rPr lang="cs-CZ" sz="2400" dirty="0"/>
              <a:t> (např.  osoby zajišťující program  a vystoupení, </a:t>
            </a:r>
            <a:r>
              <a:rPr lang="cs-CZ" sz="2400" dirty="0" smtClean="0"/>
              <a:t>prodejci </a:t>
            </a:r>
            <a:r>
              <a:rPr lang="cs-CZ" sz="2400" dirty="0"/>
              <a:t>včetně </a:t>
            </a:r>
            <a:endParaRPr lang="cs-CZ" sz="2400" dirty="0" smtClean="0"/>
          </a:p>
          <a:p>
            <a:r>
              <a:rPr lang="cs-CZ" sz="2400" dirty="0"/>
              <a:t> </a:t>
            </a:r>
            <a:r>
              <a:rPr lang="cs-CZ" sz="2400" dirty="0" smtClean="0"/>
              <a:t>       </a:t>
            </a:r>
            <a:r>
              <a:rPr lang="cs-CZ" sz="2400" dirty="0"/>
              <a:t>všech osob zajišťujících  pro ně technické </a:t>
            </a:r>
            <a:r>
              <a:rPr lang="cs-CZ" sz="2400" dirty="0" smtClean="0"/>
              <a:t> </a:t>
            </a:r>
            <a:r>
              <a:rPr lang="cs-CZ" sz="2400" dirty="0"/>
              <a:t>zázemí; dále jen "účinkující").</a:t>
            </a:r>
            <a:endParaRPr lang="cs-CZ" sz="2400" dirty="0">
              <a:latin typeface="Times New Roman" pitchFamily="18" charset="0"/>
              <a:cs typeface="Times New Roman" pitchFamily="18" charset="0"/>
            </a:endParaRPr>
          </a:p>
        </p:txBody>
      </p:sp>
    </p:spTree>
    <p:extLst>
      <p:ext uri="{BB962C8B-B14F-4D97-AF65-F5344CB8AC3E}">
        <p14:creationId xmlns:p14="http://schemas.microsoft.com/office/powerpoint/2010/main" val="301753727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0"/>
            <a:ext cx="9036496" cy="3785652"/>
          </a:xfrm>
          <a:prstGeom prst="rect">
            <a:avLst/>
          </a:prstGeom>
        </p:spPr>
        <p:txBody>
          <a:bodyPr wrap="square">
            <a:spAutoFit/>
          </a:bodyPr>
          <a:lstStyle/>
          <a:p>
            <a:endParaRPr lang="cs-CZ" sz="2400" dirty="0" smtClean="0">
              <a:latin typeface="Times New Roman" pitchFamily="18" charset="0"/>
              <a:cs typeface="Times New Roman" pitchFamily="18" charset="0"/>
            </a:endParaRPr>
          </a:p>
          <a:p>
            <a:r>
              <a:rPr lang="cs-CZ" sz="2400" dirty="0" smtClean="0">
                <a:latin typeface="Times New Roman" pitchFamily="18" charset="0"/>
                <a:cs typeface="Times New Roman" pitchFamily="18" charset="0"/>
              </a:rPr>
              <a:t> </a:t>
            </a:r>
            <a:r>
              <a:rPr lang="cs-CZ" sz="2400" dirty="0">
                <a:solidFill>
                  <a:srgbClr val="FF0000"/>
                </a:solidFill>
                <a:latin typeface="Times New Roman" pitchFamily="18" charset="0"/>
                <a:cs typeface="Times New Roman" pitchFamily="18" charset="0"/>
              </a:rPr>
              <a:t>Organizátor akce zajistí  kontrolu</a:t>
            </a:r>
            <a:r>
              <a:rPr lang="cs-CZ" sz="2400" dirty="0">
                <a:latin typeface="Times New Roman" pitchFamily="18" charset="0"/>
                <a:cs typeface="Times New Roman" pitchFamily="18" charset="0"/>
              </a:rPr>
              <a:t> plnění stanovených </a:t>
            </a:r>
            <a:r>
              <a:rPr lang="cs-CZ" sz="2400" dirty="0" smtClean="0">
                <a:latin typeface="Times New Roman" pitchFamily="18" charset="0"/>
                <a:cs typeface="Times New Roman" pitchFamily="18" charset="0"/>
              </a:rPr>
              <a:t>  podmínek</a:t>
            </a:r>
            <a:endParaRPr lang="cs-CZ" sz="2400" dirty="0">
              <a:latin typeface="Times New Roman" pitchFamily="18" charset="0"/>
              <a:cs typeface="Times New Roman" pitchFamily="18" charset="0"/>
            </a:endParaRPr>
          </a:p>
          <a:p>
            <a:r>
              <a:rPr lang="cs-CZ" sz="2400" dirty="0">
                <a:latin typeface="Times New Roman" pitchFamily="18" charset="0"/>
                <a:cs typeface="Times New Roman" pitchFamily="18" charset="0"/>
              </a:rPr>
              <a:t>    požární bezpečnosti pro akci</a:t>
            </a:r>
            <a:r>
              <a:rPr lang="cs-CZ" sz="2400" dirty="0" smtClean="0">
                <a:latin typeface="Times New Roman" pitchFamily="18" charset="0"/>
                <a:cs typeface="Times New Roman" pitchFamily="18" charset="0"/>
              </a:rPr>
              <a:t>:</a:t>
            </a:r>
          </a:p>
          <a:p>
            <a:endParaRPr lang="cs-CZ" sz="2400" dirty="0">
              <a:latin typeface="Times New Roman" pitchFamily="18" charset="0"/>
              <a:cs typeface="Times New Roman" pitchFamily="18" charset="0"/>
            </a:endParaRPr>
          </a:p>
          <a:p>
            <a:endParaRPr lang="cs-CZ" sz="2400" dirty="0">
              <a:latin typeface="Times New Roman" pitchFamily="18" charset="0"/>
              <a:cs typeface="Times New Roman" pitchFamily="18" charset="0"/>
            </a:endParaRPr>
          </a:p>
          <a:p>
            <a:r>
              <a:rPr lang="cs-CZ" sz="2400" dirty="0">
                <a:latin typeface="Times New Roman" pitchFamily="18" charset="0"/>
                <a:cs typeface="Times New Roman" pitchFamily="18" charset="0"/>
              </a:rPr>
              <a:t>    a) </a:t>
            </a:r>
            <a:r>
              <a:rPr lang="cs-CZ" sz="2400" dirty="0">
                <a:solidFill>
                  <a:srgbClr val="FF0000"/>
                </a:solidFill>
                <a:latin typeface="Times New Roman" pitchFamily="18" charset="0"/>
                <a:cs typeface="Times New Roman" pitchFamily="18" charset="0"/>
              </a:rPr>
              <a:t>před jejím zahájením</a:t>
            </a:r>
            <a:r>
              <a:rPr lang="cs-CZ" sz="2400" dirty="0">
                <a:latin typeface="Times New Roman" pitchFamily="18" charset="0"/>
                <a:cs typeface="Times New Roman" pitchFamily="18" charset="0"/>
              </a:rPr>
              <a:t> (včetně přípravných činností</a:t>
            </a:r>
            <a:r>
              <a:rPr lang="cs-CZ" sz="2400" dirty="0" smtClean="0">
                <a:latin typeface="Times New Roman" pitchFamily="18" charset="0"/>
                <a:cs typeface="Times New Roman" pitchFamily="18" charset="0"/>
              </a:rPr>
              <a:t>),</a:t>
            </a:r>
          </a:p>
          <a:p>
            <a:endParaRPr lang="cs-CZ" sz="2400" dirty="0">
              <a:latin typeface="Times New Roman" pitchFamily="18" charset="0"/>
              <a:cs typeface="Times New Roman" pitchFamily="18" charset="0"/>
            </a:endParaRPr>
          </a:p>
          <a:p>
            <a:r>
              <a:rPr lang="cs-CZ" sz="2400" dirty="0">
                <a:latin typeface="Times New Roman" pitchFamily="18" charset="0"/>
                <a:cs typeface="Times New Roman" pitchFamily="18" charset="0"/>
              </a:rPr>
              <a:t>    b) </a:t>
            </a:r>
            <a:r>
              <a:rPr lang="cs-CZ" sz="2400" dirty="0">
                <a:solidFill>
                  <a:srgbClr val="FF0000"/>
                </a:solidFill>
                <a:latin typeface="Times New Roman" pitchFamily="18" charset="0"/>
                <a:cs typeface="Times New Roman" pitchFamily="18" charset="0"/>
              </a:rPr>
              <a:t>v jejím průběhu</a:t>
            </a:r>
            <a:r>
              <a:rPr lang="cs-CZ" sz="2400" dirty="0" smtClean="0">
                <a:latin typeface="Times New Roman" pitchFamily="18" charset="0"/>
                <a:cs typeface="Times New Roman" pitchFamily="18" charset="0"/>
              </a:rPr>
              <a:t>,</a:t>
            </a:r>
          </a:p>
          <a:p>
            <a:endParaRPr lang="cs-CZ" sz="2400" dirty="0">
              <a:latin typeface="Times New Roman" pitchFamily="18" charset="0"/>
              <a:cs typeface="Times New Roman" pitchFamily="18" charset="0"/>
            </a:endParaRPr>
          </a:p>
          <a:p>
            <a:r>
              <a:rPr lang="cs-CZ" sz="2400" dirty="0">
                <a:latin typeface="Times New Roman" pitchFamily="18" charset="0"/>
                <a:cs typeface="Times New Roman" pitchFamily="18" charset="0"/>
              </a:rPr>
              <a:t>    c) </a:t>
            </a:r>
            <a:r>
              <a:rPr lang="cs-CZ" sz="2400" dirty="0">
                <a:solidFill>
                  <a:srgbClr val="FF0000"/>
                </a:solidFill>
                <a:latin typeface="Times New Roman" pitchFamily="18" charset="0"/>
                <a:cs typeface="Times New Roman" pitchFamily="18" charset="0"/>
              </a:rPr>
              <a:t>při ukončení akce</a:t>
            </a:r>
            <a:r>
              <a:rPr lang="cs-CZ" dirty="0"/>
              <a:t>.</a:t>
            </a:r>
          </a:p>
        </p:txBody>
      </p:sp>
      <p:sp>
        <p:nvSpPr>
          <p:cNvPr id="3" name="TextovéPole 2"/>
          <p:cNvSpPr txBox="1"/>
          <p:nvPr/>
        </p:nvSpPr>
        <p:spPr>
          <a:xfrm>
            <a:off x="0" y="4365104"/>
            <a:ext cx="9144000" cy="1200329"/>
          </a:xfrm>
          <a:prstGeom prst="rect">
            <a:avLst/>
          </a:prstGeom>
          <a:noFill/>
        </p:spPr>
        <p:txBody>
          <a:bodyPr wrap="square" rtlCol="0">
            <a:spAutoFit/>
          </a:bodyPr>
          <a:lstStyle/>
          <a:p>
            <a:pPr algn="ctr"/>
            <a:r>
              <a:rPr lang="cs-CZ" sz="3600" dirty="0" smtClean="0">
                <a:solidFill>
                  <a:srgbClr val="FF0000"/>
                </a:solidFill>
                <a:latin typeface="Times New Roman" pitchFamily="18" charset="0"/>
                <a:cs typeface="Times New Roman" pitchFamily="18" charset="0"/>
              </a:rPr>
              <a:t>V případě nesplnění podmínek možnost nezahájit, přerušit nebo ukončit akci !!!</a:t>
            </a:r>
            <a:endParaRPr lang="cs-CZ" sz="36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1434638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3"/>
          </p:nvPr>
        </p:nvSpPr>
        <p:spPr/>
        <p:txBody>
          <a:bodyPr/>
          <a:lstStyle/>
          <a:p>
            <a:pPr marL="0" indent="0" algn="ctr">
              <a:buNone/>
            </a:pPr>
            <a:r>
              <a:rPr lang="pl-PL" sz="2000" dirty="0"/>
              <a:t>§ 27</a:t>
            </a:r>
          </a:p>
          <a:p>
            <a:pPr marL="0" indent="0" algn="ctr">
              <a:buNone/>
            </a:pPr>
            <a:r>
              <a:rPr lang="pl-PL" sz="2000" dirty="0" smtClean="0"/>
              <a:t>Kraj</a:t>
            </a:r>
          </a:p>
          <a:p>
            <a:pPr marL="0" indent="0" algn="ctr">
              <a:buNone/>
            </a:pPr>
            <a:r>
              <a:rPr lang="pl-PL" sz="2000" dirty="0"/>
              <a:t>(2) Rada kraje</a:t>
            </a:r>
          </a:p>
          <a:p>
            <a:r>
              <a:rPr lang="cs-CZ" dirty="0" smtClean="0"/>
              <a:t>b) stanoví </a:t>
            </a:r>
            <a:r>
              <a:rPr lang="cs-CZ" dirty="0"/>
              <a:t>nařízením kraje podmínky k </a:t>
            </a:r>
            <a:r>
              <a:rPr lang="cs-CZ" dirty="0" smtClean="0"/>
              <a:t>zabezpečení</a:t>
            </a:r>
          </a:p>
          <a:p>
            <a:endParaRPr lang="cs-CZ" dirty="0"/>
          </a:p>
          <a:p>
            <a:r>
              <a:rPr lang="cs-CZ" dirty="0"/>
              <a:t>5</a:t>
            </a:r>
            <a:r>
              <a:rPr lang="cs-CZ" dirty="0" smtClean="0"/>
              <a:t>. požární </a:t>
            </a:r>
            <a:r>
              <a:rPr lang="cs-CZ" dirty="0"/>
              <a:t>ochrany při akcích, kterých se zúčastňuje větší počet osob.</a:t>
            </a:r>
          </a:p>
          <a:p>
            <a:endParaRPr lang="cs-CZ" dirty="0" smtClean="0"/>
          </a:p>
          <a:p>
            <a:endParaRPr lang="cs-CZ" dirty="0"/>
          </a:p>
          <a:p>
            <a:endParaRPr lang="pl-PL" sz="1800" dirty="0"/>
          </a:p>
          <a:p>
            <a:endParaRPr lang="pl-PL" sz="1800" dirty="0"/>
          </a:p>
          <a:p>
            <a:endParaRPr lang="cs-CZ" dirty="0"/>
          </a:p>
          <a:p>
            <a:endParaRPr lang="cs-CZ" dirty="0"/>
          </a:p>
        </p:txBody>
      </p:sp>
    </p:spTree>
    <p:extLst>
      <p:ext uri="{BB962C8B-B14F-4D97-AF65-F5344CB8AC3E}">
        <p14:creationId xmlns:p14="http://schemas.microsoft.com/office/powerpoint/2010/main" val="13093561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0"/>
            <a:ext cx="9144000" cy="4801314"/>
          </a:xfrm>
          <a:prstGeom prst="rect">
            <a:avLst/>
          </a:prstGeom>
        </p:spPr>
        <p:txBody>
          <a:bodyPr wrap="square">
            <a:spAutoFit/>
          </a:bodyPr>
          <a:lstStyle/>
          <a:p>
            <a:endParaRPr lang="cs-CZ" dirty="0" smtClean="0"/>
          </a:p>
          <a:p>
            <a:r>
              <a:rPr lang="cs-CZ" dirty="0"/>
              <a:t> </a:t>
            </a:r>
            <a:r>
              <a:rPr lang="cs-CZ" sz="2400" dirty="0" smtClean="0">
                <a:latin typeface="Times New Roman" pitchFamily="18" charset="0"/>
                <a:cs typeface="Times New Roman" pitchFamily="18" charset="0"/>
              </a:rPr>
              <a:t>K </a:t>
            </a:r>
            <a:r>
              <a:rPr lang="cs-CZ" sz="2400" dirty="0">
                <a:latin typeface="Times New Roman" pitchFamily="18" charset="0"/>
                <a:cs typeface="Times New Roman" pitchFamily="18" charset="0"/>
              </a:rPr>
              <a:t>vytvoření podmínek  pro hašení požárů a  pro záchranné práce</a:t>
            </a:r>
          </a:p>
          <a:p>
            <a:r>
              <a:rPr lang="cs-CZ" sz="2400" dirty="0">
                <a:latin typeface="Times New Roman" pitchFamily="18" charset="0"/>
                <a:cs typeface="Times New Roman" pitchFamily="18" charset="0"/>
              </a:rPr>
              <a:t>    organizátor akce dále zajistí</a:t>
            </a:r>
            <a:r>
              <a:rPr lang="cs-CZ" sz="2400" dirty="0" smtClean="0">
                <a:latin typeface="Times New Roman" pitchFamily="18" charset="0"/>
                <a:cs typeface="Times New Roman" pitchFamily="18" charset="0"/>
              </a:rPr>
              <a:t>:</a:t>
            </a:r>
          </a:p>
          <a:p>
            <a:endParaRPr lang="cs-CZ" sz="2400" dirty="0">
              <a:latin typeface="Times New Roman" pitchFamily="18" charset="0"/>
              <a:cs typeface="Times New Roman" pitchFamily="18" charset="0"/>
            </a:endParaRPr>
          </a:p>
          <a:p>
            <a:endParaRPr lang="cs-CZ" sz="2400" dirty="0">
              <a:latin typeface="Times New Roman" pitchFamily="18" charset="0"/>
              <a:cs typeface="Times New Roman" pitchFamily="18" charset="0"/>
            </a:endParaRPr>
          </a:p>
          <a:p>
            <a:r>
              <a:rPr lang="cs-CZ" sz="2400" dirty="0">
                <a:latin typeface="Times New Roman" pitchFamily="18" charset="0"/>
                <a:cs typeface="Times New Roman" pitchFamily="18" charset="0"/>
              </a:rPr>
              <a:t>    a) </a:t>
            </a:r>
            <a:r>
              <a:rPr lang="cs-CZ" sz="2400" dirty="0">
                <a:solidFill>
                  <a:srgbClr val="FF0000"/>
                </a:solidFill>
                <a:latin typeface="Times New Roman" pitchFamily="18" charset="0"/>
                <a:cs typeface="Times New Roman" pitchFamily="18" charset="0"/>
              </a:rPr>
              <a:t>vymezení  prostoru pro  příjezd a  umístění mobilní požární</a:t>
            </a:r>
          </a:p>
          <a:p>
            <a:r>
              <a:rPr lang="cs-CZ" sz="2400" dirty="0">
                <a:solidFill>
                  <a:srgbClr val="FF0000"/>
                </a:solidFill>
                <a:latin typeface="Times New Roman" pitchFamily="18" charset="0"/>
                <a:cs typeface="Times New Roman" pitchFamily="18" charset="0"/>
              </a:rPr>
              <a:t>       techniky jednotek  požární ochrany</a:t>
            </a:r>
            <a:r>
              <a:rPr lang="cs-CZ" sz="2400" dirty="0">
                <a:latin typeface="Times New Roman" pitchFamily="18" charset="0"/>
                <a:cs typeface="Times New Roman" pitchFamily="18" charset="0"/>
              </a:rPr>
              <a:t>, a  to vždy i  v případě</a:t>
            </a:r>
          </a:p>
          <a:p>
            <a:r>
              <a:rPr lang="cs-CZ" sz="2400" dirty="0">
                <a:latin typeface="Times New Roman" pitchFamily="18" charset="0"/>
                <a:cs typeface="Times New Roman" pitchFamily="18" charset="0"/>
              </a:rPr>
              <a:t>       akce konané ve venkovním  shromažďovacím prostoru; musí být</a:t>
            </a:r>
          </a:p>
          <a:p>
            <a:r>
              <a:rPr lang="cs-CZ" sz="2400" dirty="0">
                <a:latin typeface="Times New Roman" pitchFamily="18" charset="0"/>
                <a:cs typeface="Times New Roman" pitchFamily="18" charset="0"/>
              </a:rPr>
              <a:t>       vyznačen zákaz parkování vozidel  v místech, kde by bránila</a:t>
            </a:r>
          </a:p>
          <a:p>
            <a:r>
              <a:rPr lang="cs-CZ" sz="2400" dirty="0">
                <a:latin typeface="Times New Roman" pitchFamily="18" charset="0"/>
                <a:cs typeface="Times New Roman" pitchFamily="18" charset="0"/>
              </a:rPr>
              <a:t>       příjezdu mobilní požární techniky jednotek požární ochrany,</a:t>
            </a:r>
          </a:p>
          <a:p>
            <a:r>
              <a:rPr lang="cs-CZ" sz="2400" dirty="0">
                <a:latin typeface="Times New Roman" pitchFamily="18" charset="0"/>
                <a:cs typeface="Times New Roman" pitchFamily="18" charset="0"/>
              </a:rPr>
              <a:t>       východům  z prostor  (stavby), které  mají sloužit  k úniku</a:t>
            </a:r>
          </a:p>
          <a:p>
            <a:r>
              <a:rPr lang="cs-CZ" sz="2400" dirty="0">
                <a:latin typeface="Times New Roman" pitchFamily="18" charset="0"/>
                <a:cs typeface="Times New Roman" pitchFamily="18" charset="0"/>
              </a:rPr>
              <a:t>       osob nebo  evakuaci, či znemožnila  použití odběrního místa</a:t>
            </a:r>
          </a:p>
          <a:p>
            <a:r>
              <a:rPr lang="cs-CZ" sz="2400" dirty="0">
                <a:latin typeface="Times New Roman" pitchFamily="18" charset="0"/>
                <a:cs typeface="Times New Roman" pitchFamily="18" charset="0"/>
              </a:rPr>
              <a:t>       požární vody,</a:t>
            </a:r>
          </a:p>
        </p:txBody>
      </p:sp>
      <p:pic>
        <p:nvPicPr>
          <p:cNvPr id="10242" name="Picture 2" descr="G:\požární hlídky\isCAPQMD4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6136" y="4347102"/>
            <a:ext cx="2993752" cy="2245314"/>
          </a:xfrm>
          <a:prstGeom prst="rect">
            <a:avLst/>
          </a:prstGeom>
          <a:noFill/>
          <a:extLst>
            <a:ext uri="{909E8E84-426E-40DD-AFC4-6F175D3DCCD1}">
              <a14:hiddenFill xmlns:a14="http://schemas.microsoft.com/office/drawing/2010/main">
                <a:solidFill>
                  <a:srgbClr val="FFFFFF"/>
                </a:solidFill>
              </a14:hiddenFill>
            </a:ext>
          </a:extLst>
        </p:spPr>
      </p:pic>
      <p:pic>
        <p:nvPicPr>
          <p:cNvPr id="10243" name="Picture 3" descr="G:\požární hlídky\prag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9772" y="4363723"/>
            <a:ext cx="2664296" cy="237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92960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79512" y="1844824"/>
            <a:ext cx="9144000" cy="2308324"/>
          </a:xfrm>
          <a:prstGeom prst="rect">
            <a:avLst/>
          </a:prstGeom>
        </p:spPr>
        <p:txBody>
          <a:bodyPr wrap="square">
            <a:spAutoFit/>
          </a:bodyPr>
          <a:lstStyle/>
          <a:p>
            <a:r>
              <a:rPr lang="cs-CZ" sz="2400" dirty="0">
                <a:latin typeface="Times New Roman" pitchFamily="18" charset="0"/>
                <a:cs typeface="Times New Roman" pitchFamily="18" charset="0"/>
              </a:rPr>
              <a:t>b) </a:t>
            </a:r>
            <a:r>
              <a:rPr lang="cs-CZ" sz="2400" dirty="0">
                <a:solidFill>
                  <a:srgbClr val="FF0000"/>
                </a:solidFill>
                <a:latin typeface="Times New Roman" pitchFamily="18" charset="0"/>
                <a:cs typeface="Times New Roman" pitchFamily="18" charset="0"/>
              </a:rPr>
              <a:t>umístění  atrakcí </a:t>
            </a:r>
            <a:r>
              <a:rPr lang="cs-CZ" sz="2400" dirty="0">
                <a:latin typeface="Times New Roman" pitchFamily="18" charset="0"/>
                <a:cs typeface="Times New Roman" pitchFamily="18" charset="0"/>
              </a:rPr>
              <a:t>(např.  pouťových), prodejních  míst nebo</a:t>
            </a:r>
          </a:p>
          <a:p>
            <a:r>
              <a:rPr lang="cs-CZ" sz="2400" dirty="0">
                <a:latin typeface="Times New Roman" pitchFamily="18" charset="0"/>
                <a:cs typeface="Times New Roman" pitchFamily="18" charset="0"/>
              </a:rPr>
              <a:t>       stánků, ukázek  služeb apod. tak,  </a:t>
            </a:r>
            <a:r>
              <a:rPr lang="cs-CZ" sz="2400" dirty="0">
                <a:solidFill>
                  <a:srgbClr val="FF0000"/>
                </a:solidFill>
                <a:latin typeface="Times New Roman" pitchFamily="18" charset="0"/>
                <a:cs typeface="Times New Roman" pitchFamily="18" charset="0"/>
              </a:rPr>
              <a:t>aby byl umožněn  průjezd</a:t>
            </a:r>
          </a:p>
          <a:p>
            <a:r>
              <a:rPr lang="cs-CZ" sz="2400" dirty="0">
                <a:solidFill>
                  <a:srgbClr val="FF0000"/>
                </a:solidFill>
                <a:latin typeface="Times New Roman" pitchFamily="18" charset="0"/>
                <a:cs typeface="Times New Roman" pitchFamily="18" charset="0"/>
              </a:rPr>
              <a:t>       požární  techniky</a:t>
            </a:r>
            <a:r>
              <a:rPr lang="cs-CZ" sz="2400" dirty="0">
                <a:latin typeface="Times New Roman" pitchFamily="18" charset="0"/>
                <a:cs typeface="Times New Roman" pitchFamily="18" charset="0"/>
              </a:rPr>
              <a:t>  a  nedošlo   </a:t>
            </a:r>
            <a:r>
              <a:rPr lang="cs-CZ" sz="2400" dirty="0">
                <a:solidFill>
                  <a:srgbClr val="FF0000"/>
                </a:solidFill>
                <a:latin typeface="Times New Roman" pitchFamily="18" charset="0"/>
                <a:cs typeface="Times New Roman" pitchFamily="18" charset="0"/>
              </a:rPr>
              <a:t>k  zastavení  nebo  omezení</a:t>
            </a:r>
          </a:p>
          <a:p>
            <a:r>
              <a:rPr lang="cs-CZ" sz="2400" dirty="0">
                <a:solidFill>
                  <a:srgbClr val="FF0000"/>
                </a:solidFill>
                <a:latin typeface="Times New Roman" pitchFamily="18" charset="0"/>
                <a:cs typeface="Times New Roman" pitchFamily="18" charset="0"/>
              </a:rPr>
              <a:t>       přístupu  k  požárně  bezpečnostním  zařízením  nebo věcným</a:t>
            </a:r>
          </a:p>
          <a:p>
            <a:r>
              <a:rPr lang="cs-CZ" sz="2400" dirty="0">
                <a:solidFill>
                  <a:srgbClr val="FF0000"/>
                </a:solidFill>
                <a:latin typeface="Times New Roman" pitchFamily="18" charset="0"/>
                <a:cs typeface="Times New Roman" pitchFamily="18" charset="0"/>
              </a:rPr>
              <a:t>       prostředkům   požární   ochrany</a:t>
            </a:r>
            <a:r>
              <a:rPr lang="cs-CZ" sz="2400" dirty="0">
                <a:latin typeface="Times New Roman" pitchFamily="18" charset="0"/>
                <a:cs typeface="Times New Roman" pitchFamily="18" charset="0"/>
              </a:rPr>
              <a:t>,    které   jsou   potřebné</a:t>
            </a:r>
          </a:p>
          <a:p>
            <a:r>
              <a:rPr lang="cs-CZ" sz="2400" dirty="0">
                <a:latin typeface="Times New Roman" pitchFamily="18" charset="0"/>
                <a:cs typeface="Times New Roman" pitchFamily="18" charset="0"/>
              </a:rPr>
              <a:t>       k provedení zásahu, např. požární hydranty,</a:t>
            </a:r>
          </a:p>
        </p:txBody>
      </p:sp>
    </p:spTree>
    <p:extLst>
      <p:ext uri="{BB962C8B-B14F-4D97-AF65-F5344CB8AC3E}">
        <p14:creationId xmlns:p14="http://schemas.microsoft.com/office/powerpoint/2010/main" val="238235451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07504" y="1628800"/>
            <a:ext cx="9036496" cy="830997"/>
          </a:xfrm>
          <a:prstGeom prst="rect">
            <a:avLst/>
          </a:prstGeom>
        </p:spPr>
        <p:txBody>
          <a:bodyPr wrap="square">
            <a:spAutoFit/>
          </a:bodyPr>
          <a:lstStyle/>
          <a:p>
            <a:r>
              <a:rPr lang="cs-CZ" sz="2400" dirty="0">
                <a:latin typeface="Times New Roman" pitchFamily="18" charset="0"/>
                <a:cs typeface="Times New Roman" pitchFamily="18" charset="0"/>
              </a:rPr>
              <a:t>c) </a:t>
            </a:r>
            <a:r>
              <a:rPr lang="cs-CZ" sz="2400" dirty="0">
                <a:solidFill>
                  <a:srgbClr val="FF0000"/>
                </a:solidFill>
                <a:latin typeface="Times New Roman" pitchFamily="18" charset="0"/>
                <a:cs typeface="Times New Roman" pitchFamily="18" charset="0"/>
              </a:rPr>
              <a:t>rozmístění  a  </a:t>
            </a:r>
            <a:r>
              <a:rPr lang="cs-CZ" sz="2400" dirty="0" smtClean="0">
                <a:solidFill>
                  <a:srgbClr val="FF0000"/>
                </a:solidFill>
                <a:latin typeface="Times New Roman" pitchFamily="18" charset="0"/>
                <a:cs typeface="Times New Roman" pitchFamily="18" charset="0"/>
              </a:rPr>
              <a:t>umístění  </a:t>
            </a:r>
            <a:r>
              <a:rPr lang="cs-CZ" sz="2400" dirty="0">
                <a:solidFill>
                  <a:srgbClr val="FF0000"/>
                </a:solidFill>
                <a:latin typeface="Times New Roman" pitchFamily="18" charset="0"/>
                <a:cs typeface="Times New Roman" pitchFamily="18" charset="0"/>
              </a:rPr>
              <a:t>hasicích  přístrojů </a:t>
            </a:r>
            <a:r>
              <a:rPr lang="cs-CZ" sz="2400" dirty="0">
                <a:latin typeface="Times New Roman" pitchFamily="18" charset="0"/>
                <a:cs typeface="Times New Roman" pitchFamily="18" charset="0"/>
              </a:rPr>
              <a:t>v potřebném</a:t>
            </a:r>
          </a:p>
          <a:p>
            <a:r>
              <a:rPr lang="cs-CZ" sz="2400" dirty="0">
                <a:latin typeface="Times New Roman" pitchFamily="18" charset="0"/>
                <a:cs typeface="Times New Roman" pitchFamily="18" charset="0"/>
              </a:rPr>
              <a:t>       množství a druzích na vhodných a dobře přístupných místech.</a:t>
            </a:r>
          </a:p>
        </p:txBody>
      </p:sp>
    </p:spTree>
    <p:extLst>
      <p:ext uri="{BB962C8B-B14F-4D97-AF65-F5344CB8AC3E}">
        <p14:creationId xmlns:p14="http://schemas.microsoft.com/office/powerpoint/2010/main" val="414923409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0"/>
            <a:ext cx="9144000" cy="3785652"/>
          </a:xfrm>
          <a:prstGeom prst="rect">
            <a:avLst/>
          </a:prstGeom>
        </p:spPr>
        <p:txBody>
          <a:bodyPr wrap="square">
            <a:spAutoFit/>
          </a:bodyPr>
          <a:lstStyle/>
          <a:p>
            <a:endParaRPr lang="cs-CZ" sz="2400" dirty="0" smtClean="0">
              <a:latin typeface="Times New Roman" pitchFamily="18" charset="0"/>
              <a:cs typeface="Times New Roman" pitchFamily="18" charset="0"/>
            </a:endParaRPr>
          </a:p>
          <a:p>
            <a:endParaRPr lang="cs-CZ" sz="2400" dirty="0">
              <a:latin typeface="Times New Roman" pitchFamily="18" charset="0"/>
              <a:cs typeface="Times New Roman" pitchFamily="18" charset="0"/>
            </a:endParaRPr>
          </a:p>
          <a:p>
            <a:r>
              <a:rPr lang="cs-CZ" sz="2400" dirty="0" smtClean="0">
                <a:latin typeface="Times New Roman" pitchFamily="18" charset="0"/>
                <a:cs typeface="Times New Roman" pitchFamily="18" charset="0"/>
              </a:rPr>
              <a:t>Při  </a:t>
            </a:r>
            <a:r>
              <a:rPr lang="cs-CZ" sz="2400" dirty="0">
                <a:latin typeface="Times New Roman" pitchFamily="18" charset="0"/>
                <a:cs typeface="Times New Roman" pitchFamily="18" charset="0"/>
              </a:rPr>
              <a:t>akcích   ve  vnitřním  shromažďovacím   prostoru,  jejichž</a:t>
            </a:r>
          </a:p>
          <a:p>
            <a:r>
              <a:rPr lang="cs-CZ" sz="2400" dirty="0">
                <a:latin typeface="Times New Roman" pitchFamily="18" charset="0"/>
                <a:cs typeface="Times New Roman" pitchFamily="18" charset="0"/>
              </a:rPr>
              <a:t>   součástí  (tj. součástí  programu, produkce,  představení) jsou</a:t>
            </a:r>
          </a:p>
          <a:p>
            <a:r>
              <a:rPr lang="cs-CZ" sz="2400" dirty="0">
                <a:latin typeface="Times New Roman" pitchFamily="18" charset="0"/>
                <a:cs typeface="Times New Roman" pitchFamily="18" charset="0"/>
              </a:rPr>
              <a:t>   efekty s otevřeným ohněm  nebo obdobným možným zdrojem zapálení</a:t>
            </a:r>
          </a:p>
          <a:p>
            <a:r>
              <a:rPr lang="cs-CZ" sz="2400" dirty="0">
                <a:latin typeface="Times New Roman" pitchFamily="18" charset="0"/>
                <a:cs typeface="Times New Roman" pitchFamily="18" charset="0"/>
              </a:rPr>
              <a:t>   (žhavé  částice,  žhavé  předměty  apod</a:t>
            </a:r>
            <a:r>
              <a:rPr lang="cs-CZ" sz="2400" dirty="0" smtClean="0">
                <a:latin typeface="Times New Roman" pitchFamily="18" charset="0"/>
                <a:cs typeface="Times New Roman" pitchFamily="18" charset="0"/>
              </a:rPr>
              <a:t>.)</a:t>
            </a:r>
          </a:p>
          <a:p>
            <a:endParaRPr lang="cs-CZ" sz="2400" dirty="0">
              <a:latin typeface="Times New Roman" pitchFamily="18" charset="0"/>
              <a:cs typeface="Times New Roman" pitchFamily="18" charset="0"/>
            </a:endParaRPr>
          </a:p>
          <a:p>
            <a:endParaRPr lang="cs-CZ" sz="2400" dirty="0" smtClean="0">
              <a:latin typeface="Times New Roman" pitchFamily="18" charset="0"/>
              <a:cs typeface="Times New Roman" pitchFamily="18" charset="0"/>
            </a:endParaRPr>
          </a:p>
          <a:p>
            <a:r>
              <a:rPr lang="cs-CZ" sz="2400" dirty="0">
                <a:latin typeface="Times New Roman" pitchFamily="18" charset="0"/>
                <a:cs typeface="Times New Roman" pitchFamily="18" charset="0"/>
              </a:rPr>
              <a:t> </a:t>
            </a:r>
            <a:r>
              <a:rPr lang="cs-CZ" sz="2400" dirty="0" smtClean="0">
                <a:latin typeface="Times New Roman" pitchFamily="18" charset="0"/>
                <a:cs typeface="Times New Roman" pitchFamily="18" charset="0"/>
              </a:rPr>
              <a:t> opatření dle §15 vyhlášky 246/2001, se zřetelem na úpravu hořlavých </a:t>
            </a:r>
          </a:p>
          <a:p>
            <a:r>
              <a:rPr lang="cs-CZ" sz="2400" dirty="0">
                <a:latin typeface="Times New Roman" pitchFamily="18" charset="0"/>
                <a:cs typeface="Times New Roman" pitchFamily="18" charset="0"/>
              </a:rPr>
              <a:t> </a:t>
            </a:r>
            <a:r>
              <a:rPr lang="cs-CZ" sz="2400" dirty="0" smtClean="0">
                <a:latin typeface="Times New Roman" pitchFamily="18" charset="0"/>
                <a:cs typeface="Times New Roman" pitchFamily="18" charset="0"/>
              </a:rPr>
              <a:t> látek ( scénické stavby, dekorace, textilie) včetně prokazujících dokladů</a:t>
            </a:r>
            <a:endParaRPr lang="cs-CZ" sz="2400" dirty="0">
              <a:latin typeface="Times New Roman" pitchFamily="18" charset="0"/>
              <a:cs typeface="Times New Roman" pitchFamily="18" charset="0"/>
            </a:endParaRPr>
          </a:p>
        </p:txBody>
      </p:sp>
      <p:pic>
        <p:nvPicPr>
          <p:cNvPr id="7170" name="Picture 2" descr="G:\požární hlídky\isCAFTTT7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21413" y="3785652"/>
            <a:ext cx="4068755" cy="3051566"/>
          </a:xfrm>
          <a:prstGeom prst="rect">
            <a:avLst/>
          </a:prstGeom>
          <a:noFill/>
          <a:extLst>
            <a:ext uri="{909E8E84-426E-40DD-AFC4-6F175D3DCCD1}">
              <a14:hiddenFill xmlns:a14="http://schemas.microsoft.com/office/drawing/2010/main">
                <a:solidFill>
                  <a:srgbClr val="FFFFFF"/>
                </a:solidFill>
              </a14:hiddenFill>
            </a:ext>
          </a:extLst>
        </p:spPr>
      </p:pic>
      <p:pic>
        <p:nvPicPr>
          <p:cNvPr id="7171" name="Picture 3" descr="G:\požární hlídky\dan_nekonecny.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2" y="4075853"/>
            <a:ext cx="1944216" cy="2592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115793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0" y="692696"/>
            <a:ext cx="8892480" cy="2677656"/>
          </a:xfrm>
          <a:prstGeom prst="rect">
            <a:avLst/>
          </a:prstGeom>
          <a:noFill/>
        </p:spPr>
        <p:txBody>
          <a:bodyPr wrap="square" rtlCol="0">
            <a:spAutoFit/>
          </a:bodyPr>
          <a:lstStyle/>
          <a:p>
            <a:r>
              <a:rPr lang="cs-CZ" sz="2400" dirty="0" smtClean="0">
                <a:latin typeface="Times New Roman" pitchFamily="18" charset="0"/>
                <a:cs typeface="Times New Roman" pitchFamily="18" charset="0"/>
              </a:rPr>
              <a:t>To samé u pyrotechnických efektů, ohňostrojů, plnění balonků plynem</a:t>
            </a:r>
          </a:p>
          <a:p>
            <a:endParaRPr lang="cs-CZ" sz="2400" dirty="0" smtClean="0">
              <a:latin typeface="Times New Roman" pitchFamily="18" charset="0"/>
              <a:cs typeface="Times New Roman" pitchFamily="18" charset="0"/>
            </a:endParaRPr>
          </a:p>
          <a:p>
            <a:r>
              <a:rPr lang="cs-CZ" sz="2400" dirty="0">
                <a:latin typeface="Times New Roman" pitchFamily="18" charset="0"/>
                <a:cs typeface="Times New Roman" pitchFamily="18" charset="0"/>
              </a:rPr>
              <a:t> </a:t>
            </a:r>
            <a:r>
              <a:rPr lang="cs-CZ" sz="2400" dirty="0" smtClean="0">
                <a:latin typeface="Times New Roman" pitchFamily="18" charset="0"/>
                <a:cs typeface="Times New Roman" pitchFamily="18" charset="0"/>
              </a:rPr>
              <a:t> (vyhláška Českého báňského úřadu o pyrotechnických výrobcích 174/1992, NV 208/2010 o technických </a:t>
            </a:r>
            <a:r>
              <a:rPr lang="cs-CZ" sz="2400" dirty="0" err="1" smtClean="0">
                <a:latin typeface="Times New Roman" pitchFamily="18" charset="0"/>
                <a:cs typeface="Times New Roman" pitchFamily="18" charset="0"/>
              </a:rPr>
              <a:t>požadavcíchna</a:t>
            </a:r>
            <a:r>
              <a:rPr lang="cs-CZ" sz="2400" dirty="0" smtClean="0">
                <a:latin typeface="Times New Roman" pitchFamily="18" charset="0"/>
                <a:cs typeface="Times New Roman" pitchFamily="18" charset="0"/>
              </a:rPr>
              <a:t> pyrotechnické výrobky)</a:t>
            </a:r>
          </a:p>
          <a:p>
            <a:endParaRPr lang="cs-CZ" sz="2400" dirty="0">
              <a:latin typeface="Times New Roman" pitchFamily="18" charset="0"/>
              <a:cs typeface="Times New Roman" pitchFamily="18" charset="0"/>
            </a:endParaRPr>
          </a:p>
          <a:p>
            <a:endParaRPr lang="cs-CZ" sz="2400" dirty="0">
              <a:latin typeface="Times New Roman" pitchFamily="18" charset="0"/>
              <a:cs typeface="Times New Roman" pitchFamily="18" charset="0"/>
            </a:endParaRPr>
          </a:p>
        </p:txBody>
      </p:sp>
      <p:pic>
        <p:nvPicPr>
          <p:cNvPr id="9218" name="Picture 2" descr="G:\požární hlídky\isCAZW95O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2348880"/>
            <a:ext cx="4773240" cy="33214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677825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1043608" y="128576"/>
            <a:ext cx="6984776" cy="6678751"/>
          </a:xfrm>
          <a:prstGeom prst="rect">
            <a:avLst/>
          </a:prstGeom>
          <a:noFill/>
        </p:spPr>
        <p:txBody>
          <a:bodyPr wrap="square" rtlCol="0">
            <a:spAutoFit/>
          </a:bodyPr>
          <a:lstStyle/>
          <a:p>
            <a:pPr algn="ctr"/>
            <a:r>
              <a:rPr lang="cs-CZ" sz="4400" dirty="0" smtClean="0">
                <a:latin typeface="Times New Roman" pitchFamily="18" charset="0"/>
                <a:cs typeface="Times New Roman" pitchFamily="18" charset="0"/>
              </a:rPr>
              <a:t>Ohňostroj</a:t>
            </a:r>
            <a:endParaRPr lang="cs-CZ" sz="4400" dirty="0">
              <a:latin typeface="Times New Roman" pitchFamily="18" charset="0"/>
              <a:cs typeface="Times New Roman" pitchFamily="18" charset="0"/>
            </a:endParaRPr>
          </a:p>
          <a:p>
            <a:pPr algn="ctr"/>
            <a:r>
              <a:rPr lang="cs-CZ" sz="2400" dirty="0" smtClean="0">
                <a:latin typeface="Times New Roman" pitchFamily="18" charset="0"/>
                <a:cs typeface="Times New Roman" pitchFamily="18" charset="0"/>
              </a:rPr>
              <a:t>5 pracovních dnů předem ohlásit HZS kraje</a:t>
            </a:r>
          </a:p>
          <a:p>
            <a:pPr algn="ctr"/>
            <a:endParaRPr lang="cs-CZ" sz="2400" dirty="0">
              <a:latin typeface="Times New Roman" pitchFamily="18" charset="0"/>
              <a:cs typeface="Times New Roman" pitchFamily="18" charset="0"/>
            </a:endParaRPr>
          </a:p>
          <a:p>
            <a:pPr algn="ctr"/>
            <a:r>
              <a:rPr lang="cs-CZ" sz="2400" dirty="0" smtClean="0">
                <a:latin typeface="Times New Roman" pitchFamily="18" charset="0"/>
                <a:cs typeface="Times New Roman" pitchFamily="18" charset="0"/>
              </a:rPr>
              <a:t>Akce organizátor předkládá obci  nejméně 5 pracovních dnů před zahájením zprávu o zajištění podmínek požární bezpečnosti</a:t>
            </a:r>
          </a:p>
          <a:p>
            <a:pPr algn="ctr"/>
            <a:r>
              <a:rPr lang="cs-CZ" sz="2400" dirty="0" smtClean="0">
                <a:latin typeface="Times New Roman" pitchFamily="18" charset="0"/>
                <a:cs typeface="Times New Roman" pitchFamily="18" charset="0"/>
              </a:rPr>
              <a:t>=</a:t>
            </a:r>
            <a:r>
              <a:rPr lang="en-GB" sz="2400" dirty="0" smtClean="0">
                <a:latin typeface="Times New Roman" pitchFamily="18" charset="0"/>
                <a:cs typeface="Times New Roman" pitchFamily="18" charset="0"/>
              </a:rPr>
              <a:t>&gt;</a:t>
            </a:r>
            <a:r>
              <a:rPr lang="cs-CZ" sz="2400" dirty="0" smtClean="0">
                <a:latin typeface="Times New Roman" pitchFamily="18" charset="0"/>
                <a:cs typeface="Times New Roman" pitchFamily="18" charset="0"/>
              </a:rPr>
              <a:t> </a:t>
            </a:r>
            <a:r>
              <a:rPr lang="cs-CZ" sz="2400" dirty="0" err="1" smtClean="0">
                <a:latin typeface="Times New Roman" pitchFamily="18" charset="0"/>
                <a:cs typeface="Times New Roman" pitchFamily="18" charset="0"/>
              </a:rPr>
              <a:t>obec,kraj</a:t>
            </a:r>
            <a:r>
              <a:rPr lang="cs-CZ" sz="2400" dirty="0" smtClean="0">
                <a:latin typeface="Times New Roman" pitchFamily="18" charset="0"/>
                <a:cs typeface="Times New Roman" pitchFamily="18" charset="0"/>
              </a:rPr>
              <a:t> rozhodne ano x ne</a:t>
            </a:r>
          </a:p>
          <a:p>
            <a:pPr algn="ctr"/>
            <a:endParaRPr lang="cs-CZ" sz="2400" dirty="0">
              <a:latin typeface="Times New Roman" pitchFamily="18" charset="0"/>
              <a:cs typeface="Times New Roman" pitchFamily="18" charset="0"/>
            </a:endParaRPr>
          </a:p>
          <a:p>
            <a:pPr algn="ctr"/>
            <a:endParaRPr lang="cs-CZ" sz="2400" dirty="0" smtClean="0">
              <a:latin typeface="Times New Roman" pitchFamily="18" charset="0"/>
              <a:cs typeface="Times New Roman" pitchFamily="18" charset="0"/>
            </a:endParaRPr>
          </a:p>
          <a:p>
            <a:pPr algn="ctr"/>
            <a:endParaRPr lang="cs-CZ" sz="2400" dirty="0">
              <a:latin typeface="Times New Roman" pitchFamily="18" charset="0"/>
              <a:cs typeface="Times New Roman" pitchFamily="18" charset="0"/>
            </a:endParaRPr>
          </a:p>
          <a:p>
            <a:pPr algn="ctr"/>
            <a:endParaRPr lang="cs-CZ" sz="2400" dirty="0" smtClean="0">
              <a:latin typeface="Times New Roman" pitchFamily="18" charset="0"/>
              <a:cs typeface="Times New Roman" pitchFamily="18" charset="0"/>
            </a:endParaRPr>
          </a:p>
          <a:p>
            <a:pPr algn="ctr"/>
            <a:endParaRPr lang="cs-CZ" sz="2400" dirty="0">
              <a:latin typeface="Times New Roman" pitchFamily="18" charset="0"/>
              <a:cs typeface="Times New Roman" pitchFamily="18" charset="0"/>
            </a:endParaRPr>
          </a:p>
          <a:p>
            <a:pPr algn="ctr"/>
            <a:endParaRPr lang="cs-CZ" sz="2400" dirty="0" smtClean="0">
              <a:latin typeface="Times New Roman" pitchFamily="18" charset="0"/>
              <a:cs typeface="Times New Roman" pitchFamily="18" charset="0"/>
            </a:endParaRPr>
          </a:p>
          <a:p>
            <a:pPr algn="ctr"/>
            <a:endParaRPr lang="cs-CZ" sz="2400" dirty="0">
              <a:latin typeface="Times New Roman" pitchFamily="18" charset="0"/>
              <a:cs typeface="Times New Roman" pitchFamily="18" charset="0"/>
            </a:endParaRPr>
          </a:p>
          <a:p>
            <a:pPr algn="ctr"/>
            <a:endParaRPr lang="cs-CZ" sz="2400" dirty="0" smtClean="0">
              <a:latin typeface="Times New Roman" pitchFamily="18" charset="0"/>
              <a:cs typeface="Times New Roman" pitchFamily="18" charset="0"/>
            </a:endParaRPr>
          </a:p>
          <a:p>
            <a:pPr algn="ctr"/>
            <a:endParaRPr lang="cs-CZ" sz="2400" dirty="0">
              <a:latin typeface="Times New Roman" pitchFamily="18" charset="0"/>
              <a:cs typeface="Times New Roman" pitchFamily="18" charset="0"/>
            </a:endParaRPr>
          </a:p>
          <a:p>
            <a:pPr algn="ctr"/>
            <a:endParaRPr lang="cs-CZ" sz="2400" dirty="0">
              <a:latin typeface="Times New Roman" pitchFamily="18" charset="0"/>
              <a:cs typeface="Times New Roman" pitchFamily="18" charset="0"/>
            </a:endParaRPr>
          </a:p>
        </p:txBody>
      </p:sp>
      <p:pic>
        <p:nvPicPr>
          <p:cNvPr id="3075" name="Picture 3" descr="G:\požární hlídky\220px-Firework_in_Prague_1st_Februar_200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330" y="3136180"/>
            <a:ext cx="2745818" cy="37218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281721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196752"/>
            <a:ext cx="7924800" cy="1143000"/>
          </a:xfrm>
        </p:spPr>
        <p:txBody>
          <a:bodyPr/>
          <a:lstStyle/>
          <a:p>
            <a:pPr algn="ctr"/>
            <a:r>
              <a:rPr lang="cs-CZ" sz="4400" dirty="0" smtClean="0">
                <a:latin typeface="Times New Roman" pitchFamily="18" charset="0"/>
                <a:cs typeface="Times New Roman" pitchFamily="18" charset="0"/>
              </a:rPr>
              <a:t>Sankce</a:t>
            </a:r>
            <a:br>
              <a:rPr lang="cs-CZ" sz="4400" dirty="0" smtClean="0">
                <a:latin typeface="Times New Roman" pitchFamily="18" charset="0"/>
                <a:cs typeface="Times New Roman" pitchFamily="18" charset="0"/>
              </a:rPr>
            </a:br>
            <a:r>
              <a:rPr lang="cs-CZ" sz="4400" dirty="0">
                <a:latin typeface="Times New Roman" pitchFamily="18" charset="0"/>
                <a:cs typeface="Times New Roman" pitchFamily="18" charset="0"/>
              </a:rPr>
              <a:t/>
            </a:r>
            <a:br>
              <a:rPr lang="cs-CZ" sz="4400" dirty="0">
                <a:latin typeface="Times New Roman" pitchFamily="18" charset="0"/>
                <a:cs typeface="Times New Roman" pitchFamily="18" charset="0"/>
              </a:rPr>
            </a:br>
            <a:r>
              <a:rPr lang="cs-CZ" sz="4400" dirty="0" smtClean="0">
                <a:latin typeface="Times New Roman" pitchFamily="18" charset="0"/>
                <a:cs typeface="Times New Roman" pitchFamily="18" charset="0"/>
              </a:rPr>
              <a:t>§ 76 </a:t>
            </a:r>
            <a:r>
              <a:rPr lang="cs-CZ" sz="4400" cap="none" dirty="0" smtClean="0">
                <a:latin typeface="Times New Roman" pitchFamily="18" charset="0"/>
                <a:cs typeface="Times New Roman" pitchFamily="18" charset="0"/>
              </a:rPr>
              <a:t>zákona č. 133/1985</a:t>
            </a:r>
            <a:endParaRPr lang="cs-CZ" sz="4400" dirty="0">
              <a:latin typeface="Times New Roman" pitchFamily="18" charset="0"/>
              <a:cs typeface="Times New Roman" pitchFamily="18" charset="0"/>
            </a:endParaRPr>
          </a:p>
        </p:txBody>
      </p:sp>
      <p:sp>
        <p:nvSpPr>
          <p:cNvPr id="3" name="TextovéPole 2"/>
          <p:cNvSpPr txBox="1"/>
          <p:nvPr/>
        </p:nvSpPr>
        <p:spPr>
          <a:xfrm>
            <a:off x="1547664" y="3573016"/>
            <a:ext cx="5760640" cy="461665"/>
          </a:xfrm>
          <a:prstGeom prst="rect">
            <a:avLst/>
          </a:prstGeom>
          <a:noFill/>
        </p:spPr>
        <p:txBody>
          <a:bodyPr wrap="square" rtlCol="0">
            <a:spAutoFit/>
          </a:bodyPr>
          <a:lstStyle/>
          <a:p>
            <a:pPr algn="ctr"/>
            <a:r>
              <a:rPr lang="cs-CZ" sz="2400" dirty="0" smtClean="0">
                <a:solidFill>
                  <a:srgbClr val="FF0000"/>
                </a:solidFill>
                <a:latin typeface="Times New Roman" pitchFamily="18" charset="0"/>
                <a:cs typeface="Times New Roman" pitchFamily="18" charset="0"/>
              </a:rPr>
              <a:t>Do výše 500 tisíc Kč</a:t>
            </a:r>
            <a:endParaRPr lang="cs-CZ" sz="2400" dirty="0">
              <a:solidFill>
                <a:srgbClr val="FF0000"/>
              </a:solidFill>
              <a:latin typeface="Times New Roman" pitchFamily="18" charset="0"/>
              <a:cs typeface="Times New Roman" pitchFamily="18" charset="0"/>
            </a:endParaRPr>
          </a:p>
        </p:txBody>
      </p:sp>
      <p:pic>
        <p:nvPicPr>
          <p:cNvPr id="11266" name="Picture 2" descr="G:\požární hlídky\isCAWW9P4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2420888"/>
            <a:ext cx="2448272" cy="39488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7018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3"/>
          </p:nvPr>
        </p:nvSpPr>
        <p:spPr/>
        <p:txBody>
          <a:bodyPr/>
          <a:lstStyle/>
          <a:p>
            <a:pPr marL="0" indent="0" algn="ctr">
              <a:buNone/>
            </a:pPr>
            <a:r>
              <a:rPr lang="cs-CZ" dirty="0"/>
              <a:t>§ 29</a:t>
            </a:r>
          </a:p>
          <a:p>
            <a:pPr marL="0" indent="0" algn="ctr">
              <a:buNone/>
            </a:pPr>
            <a:r>
              <a:rPr lang="cs-CZ" dirty="0"/>
              <a:t>Obec a obecní úřad</a:t>
            </a:r>
          </a:p>
          <a:p>
            <a:pPr algn="ctr">
              <a:buAutoNum type="arabicParenBoth"/>
            </a:pPr>
            <a:r>
              <a:rPr lang="cs-CZ" dirty="0" smtClean="0"/>
              <a:t>Obec </a:t>
            </a:r>
            <a:r>
              <a:rPr lang="cs-CZ" dirty="0"/>
              <a:t>v samostatné působnosti na úseku požární </a:t>
            </a:r>
            <a:r>
              <a:rPr lang="cs-CZ" dirty="0" smtClean="0"/>
              <a:t>ochrany</a:t>
            </a:r>
          </a:p>
          <a:p>
            <a:pPr algn="ctr">
              <a:buAutoNum type="arabicParenBoth"/>
            </a:pPr>
            <a:endParaRPr lang="cs-CZ" dirty="0"/>
          </a:p>
          <a:p>
            <a:pPr marL="0" indent="0" algn="ctr">
              <a:buNone/>
            </a:pPr>
            <a:r>
              <a:rPr lang="cs-CZ" dirty="0"/>
              <a:t>o</a:t>
            </a:r>
            <a:r>
              <a:rPr lang="cs-CZ" dirty="0" smtClean="0"/>
              <a:t>) obecně </a:t>
            </a:r>
            <a:r>
              <a:rPr lang="cs-CZ" dirty="0"/>
              <a:t>závaznou </a:t>
            </a:r>
            <a:r>
              <a:rPr lang="cs-CZ" dirty="0" smtClean="0"/>
              <a:t>vyhláškou</a:t>
            </a:r>
          </a:p>
          <a:p>
            <a:pPr algn="ctr">
              <a:buAutoNum type="arabicParenBoth"/>
            </a:pPr>
            <a:endParaRPr lang="cs-CZ" dirty="0"/>
          </a:p>
          <a:p>
            <a:pPr marL="0" indent="0" algn="ctr">
              <a:buNone/>
            </a:pPr>
            <a:r>
              <a:rPr lang="cs-CZ" dirty="0"/>
              <a:t>2. stanoví podmínky k zabezpečení požární ochrany při akcích, kterých se zúčastní větší</a:t>
            </a:r>
          </a:p>
          <a:p>
            <a:pPr marL="0" indent="0" algn="ctr">
              <a:buNone/>
            </a:pPr>
            <a:r>
              <a:rPr lang="cs-CZ" dirty="0"/>
              <a:t>počet osob.</a:t>
            </a:r>
          </a:p>
          <a:p>
            <a:pPr marL="0" indent="0" algn="ctr">
              <a:buNone/>
            </a:pPr>
            <a:endParaRPr lang="cs-CZ" dirty="0"/>
          </a:p>
          <a:p>
            <a:pPr algn="ctr">
              <a:buAutoNum type="arabicParenBoth"/>
            </a:pPr>
            <a:endParaRPr lang="cs-CZ" dirty="0"/>
          </a:p>
          <a:p>
            <a:pPr algn="ctr">
              <a:buAutoNum type="arabicParenBoth"/>
            </a:pPr>
            <a:endParaRPr lang="cs-CZ" dirty="0"/>
          </a:p>
          <a:p>
            <a:endParaRPr lang="cs-CZ" dirty="0"/>
          </a:p>
        </p:txBody>
      </p:sp>
    </p:spTree>
    <p:extLst>
      <p:ext uri="{BB962C8B-B14F-4D97-AF65-F5344CB8AC3E}">
        <p14:creationId xmlns:p14="http://schemas.microsoft.com/office/powerpoint/2010/main" val="1128384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3"/>
          </p:nvPr>
        </p:nvSpPr>
        <p:spPr>
          <a:xfrm>
            <a:off x="0" y="116632"/>
            <a:ext cx="9144000" cy="6552728"/>
          </a:xfrm>
        </p:spPr>
        <p:txBody>
          <a:bodyPr>
            <a:normAutofit/>
          </a:bodyPr>
          <a:lstStyle/>
          <a:p>
            <a:pPr marL="0" indent="0">
              <a:buNone/>
            </a:pPr>
            <a:r>
              <a:rPr lang="cs-CZ" sz="4400" i="1" dirty="0" smtClean="0">
                <a:latin typeface="Times New Roman" pitchFamily="18" charset="0"/>
                <a:cs typeface="Times New Roman" pitchFamily="18" charset="0"/>
              </a:rPr>
              <a:t>Proto vydáno</a:t>
            </a:r>
          </a:p>
          <a:p>
            <a:pPr marL="0" indent="0" algn="ctr">
              <a:buNone/>
            </a:pPr>
            <a:r>
              <a:rPr lang="cs-CZ" sz="4400" dirty="0" smtClean="0"/>
              <a:t>NAŘÍZENÍ </a:t>
            </a:r>
          </a:p>
          <a:p>
            <a:pPr marL="0" indent="0" algn="ctr">
              <a:buNone/>
            </a:pPr>
            <a:r>
              <a:rPr lang="cs-CZ" sz="4400" dirty="0" smtClean="0"/>
              <a:t> Královéhradeckého </a:t>
            </a:r>
            <a:r>
              <a:rPr lang="cs-CZ" sz="4400" dirty="0"/>
              <a:t>kraje                      </a:t>
            </a:r>
            <a:r>
              <a:rPr lang="cs-CZ" sz="4400" dirty="0" smtClean="0"/>
              <a:t>   ze </a:t>
            </a:r>
            <a:r>
              <a:rPr lang="cs-CZ" sz="4400" dirty="0"/>
              <a:t>dne 9. října 2002,  </a:t>
            </a:r>
            <a:endParaRPr lang="cs-CZ" sz="4400" dirty="0" smtClean="0"/>
          </a:p>
          <a:p>
            <a:pPr marL="0" indent="0" algn="ctr">
              <a:buNone/>
            </a:pPr>
            <a:r>
              <a:rPr lang="cs-CZ" sz="4400" dirty="0" smtClean="0"/>
              <a:t>  </a:t>
            </a:r>
            <a:r>
              <a:rPr lang="cs-CZ" sz="4400" dirty="0"/>
              <a:t>kterým se stanoví podmínky k zabezpečení požární ochrany       při akcích, kterých se zúčastňuje větší počet osob</a:t>
            </a:r>
            <a:endParaRPr lang="cs-CZ" sz="4400" i="1" dirty="0">
              <a:latin typeface="Times New Roman" pitchFamily="18" charset="0"/>
              <a:cs typeface="Times New Roman" pitchFamily="18" charset="0"/>
            </a:endParaRPr>
          </a:p>
        </p:txBody>
      </p:sp>
    </p:spTree>
    <p:extLst>
      <p:ext uri="{BB962C8B-B14F-4D97-AF65-F5344CB8AC3E}">
        <p14:creationId xmlns:p14="http://schemas.microsoft.com/office/powerpoint/2010/main" val="41600520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3"/>
          </p:nvPr>
        </p:nvSpPr>
        <p:spPr>
          <a:xfrm>
            <a:off x="0" y="188640"/>
            <a:ext cx="8964488" cy="5472608"/>
          </a:xfrm>
        </p:spPr>
        <p:txBody>
          <a:bodyPr/>
          <a:lstStyle/>
          <a:p>
            <a:endParaRPr lang="cs-CZ" sz="3200" dirty="0" smtClean="0">
              <a:latin typeface="Times New Roman" pitchFamily="18" charset="0"/>
              <a:cs typeface="Times New Roman" pitchFamily="18" charset="0"/>
            </a:endParaRPr>
          </a:p>
          <a:p>
            <a:endParaRPr lang="cs-CZ" sz="3200" dirty="0">
              <a:latin typeface="Times New Roman" pitchFamily="18" charset="0"/>
              <a:cs typeface="Times New Roman" pitchFamily="18" charset="0"/>
            </a:endParaRPr>
          </a:p>
          <a:p>
            <a:r>
              <a:rPr lang="cs-CZ" sz="3200" dirty="0" smtClean="0">
                <a:latin typeface="Times New Roman" pitchFamily="18" charset="0"/>
                <a:cs typeface="Times New Roman" pitchFamily="18" charset="0"/>
              </a:rPr>
              <a:t>Nařízením </a:t>
            </a:r>
            <a:r>
              <a:rPr lang="cs-CZ" sz="3200" dirty="0">
                <a:latin typeface="Times New Roman" pitchFamily="18" charset="0"/>
                <a:cs typeface="Times New Roman" pitchFamily="18" charset="0"/>
              </a:rPr>
              <a:t>se stanoví podmínky zajištění požární bezpečnosti pro   zabezpečení kulturních,  sportovních, společenských, zábavních,   politických, obchodních,  náboženských a jiných  obdobných akcí   a shromáždění, kterých se zúčastňuje větší počet osob</a:t>
            </a:r>
          </a:p>
        </p:txBody>
      </p:sp>
    </p:spTree>
    <p:extLst>
      <p:ext uri="{BB962C8B-B14F-4D97-AF65-F5344CB8AC3E}">
        <p14:creationId xmlns:p14="http://schemas.microsoft.com/office/powerpoint/2010/main" val="6117229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3"/>
          </p:nvPr>
        </p:nvSpPr>
        <p:spPr>
          <a:xfrm>
            <a:off x="0" y="0"/>
            <a:ext cx="9144000" cy="6858000"/>
          </a:xfrm>
        </p:spPr>
        <p:txBody>
          <a:bodyPr>
            <a:noAutofit/>
          </a:bodyPr>
          <a:lstStyle/>
          <a:p>
            <a:pPr marL="0" indent="0" algn="ctr">
              <a:buNone/>
            </a:pPr>
            <a:r>
              <a:rPr lang="cs-CZ" sz="2400" dirty="0"/>
              <a:t> Příl.3    </a:t>
            </a:r>
            <a:endParaRPr lang="cs-CZ" sz="2400" dirty="0" smtClean="0"/>
          </a:p>
          <a:p>
            <a:pPr marL="0" indent="0" algn="ctr">
              <a:buNone/>
            </a:pPr>
            <a:r>
              <a:rPr lang="cs-CZ" sz="2400" dirty="0" smtClean="0"/>
              <a:t>    </a:t>
            </a:r>
            <a:r>
              <a:rPr lang="cs-CZ" sz="2400" dirty="0"/>
              <a:t>Vymezení akcí, u kterých musí být předložena zpráva  </a:t>
            </a:r>
            <a:r>
              <a:rPr lang="cs-CZ" sz="2400" dirty="0" smtClean="0"/>
              <a:t>o </a:t>
            </a:r>
            <a:r>
              <a:rPr lang="cs-CZ" sz="2400" dirty="0"/>
              <a:t>stanovení podmínek požární bezpečnosti     </a:t>
            </a:r>
            <a:endParaRPr lang="cs-CZ" sz="2400" dirty="0" smtClean="0"/>
          </a:p>
          <a:p>
            <a:pPr marL="0" indent="0">
              <a:buNone/>
            </a:pPr>
            <a:r>
              <a:rPr lang="cs-CZ" sz="2400" dirty="0" smtClean="0"/>
              <a:t> </a:t>
            </a:r>
            <a:r>
              <a:rPr lang="cs-CZ" sz="2400" dirty="0"/>
              <a:t>Podle ustanovení § 7 odst.  1 tohoto nařízení musí být </a:t>
            </a:r>
            <a:r>
              <a:rPr lang="cs-CZ" sz="2400" dirty="0" smtClean="0"/>
              <a:t>zpráva o </a:t>
            </a:r>
            <a:r>
              <a:rPr lang="cs-CZ" sz="2400" dirty="0"/>
              <a:t>stanovení podmínek požární bezpečnosti předložena obci, v </a:t>
            </a:r>
            <a:r>
              <a:rPr lang="cs-CZ" sz="2400" dirty="0" smtClean="0"/>
              <a:t>jejímž katastrálním </a:t>
            </a:r>
            <a:r>
              <a:rPr lang="cs-CZ" sz="2400" dirty="0"/>
              <a:t>území se má akce uskutečnit (případně příslušnému </a:t>
            </a:r>
            <a:r>
              <a:rPr lang="cs-CZ" sz="2400" dirty="0" smtClean="0"/>
              <a:t>HZS kraje</a:t>
            </a:r>
            <a:r>
              <a:rPr lang="cs-CZ" sz="2400" dirty="0"/>
              <a:t>) v případě, že se jedná o: </a:t>
            </a:r>
            <a:endParaRPr lang="cs-CZ" sz="2400" dirty="0" smtClean="0"/>
          </a:p>
          <a:p>
            <a:pPr>
              <a:buFont typeface="Wingdings" pitchFamily="2" charset="2"/>
              <a:buChar char="ü"/>
            </a:pPr>
            <a:r>
              <a:rPr lang="cs-CZ" sz="2000" dirty="0" smtClean="0"/>
              <a:t>akce  </a:t>
            </a:r>
            <a:r>
              <a:rPr lang="cs-CZ" sz="2000" dirty="0"/>
              <a:t>pořádané  podle  zákona  o  právu shromažďovacím, např.   průvody a manifestace,</a:t>
            </a:r>
          </a:p>
          <a:p>
            <a:pPr>
              <a:buFont typeface="Wingdings" pitchFamily="2" charset="2"/>
              <a:buChar char="ü"/>
            </a:pPr>
            <a:r>
              <a:rPr lang="cs-CZ" sz="2000" dirty="0"/>
              <a:t>shromáždění  související  s  poskytováním  služeb  (např. trhy,   tržnice, jarmarky)</a:t>
            </a:r>
          </a:p>
          <a:p>
            <a:pPr>
              <a:buFont typeface="Wingdings" pitchFamily="2" charset="2"/>
              <a:buChar char="ü"/>
            </a:pPr>
            <a:r>
              <a:rPr lang="cs-CZ" sz="2000" dirty="0"/>
              <a:t>kulturní a sportovní akce pořádané mimo prostory k těmto účelům   určené</a:t>
            </a:r>
          </a:p>
          <a:p>
            <a:pPr>
              <a:buFont typeface="Wingdings" pitchFamily="2" charset="2"/>
              <a:buChar char="ü"/>
            </a:pPr>
            <a:r>
              <a:rPr lang="cs-CZ" sz="2000" dirty="0"/>
              <a:t>jiná  shromáždění nesloužící  účelu uvedenému  v bodu  1. až 3.   (např. </a:t>
            </a:r>
            <a:r>
              <a:rPr lang="cs-CZ" sz="2000" dirty="0" smtClean="0"/>
              <a:t>poutě)</a:t>
            </a:r>
          </a:p>
          <a:p>
            <a:pPr>
              <a:buFont typeface="Wingdings" pitchFamily="2" charset="2"/>
              <a:buChar char="ü"/>
            </a:pPr>
            <a:r>
              <a:rPr lang="cs-CZ" sz="2000" dirty="0" smtClean="0"/>
              <a:t>objekty  </a:t>
            </a:r>
            <a:r>
              <a:rPr lang="cs-CZ" sz="2000" dirty="0"/>
              <a:t>a zařízení,  která jsou  přemístitelná a  krátkodobého   charakteru  (např. lehké  montované výstavní  haly, pneumatické   haly, velké stany).</a:t>
            </a:r>
          </a:p>
          <a:p>
            <a:pPr marL="0" indent="0">
              <a:buNone/>
            </a:pPr>
            <a:endParaRPr lang="cs-CZ" sz="2400" dirty="0" smtClean="0"/>
          </a:p>
        </p:txBody>
      </p:sp>
    </p:spTree>
    <p:extLst>
      <p:ext uri="{BB962C8B-B14F-4D97-AF65-F5344CB8AC3E}">
        <p14:creationId xmlns:p14="http://schemas.microsoft.com/office/powerpoint/2010/main" val="22245498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3"/>
          </p:nvPr>
        </p:nvSpPr>
        <p:spPr>
          <a:xfrm>
            <a:off x="0" y="0"/>
            <a:ext cx="9144000" cy="6858000"/>
          </a:xfrm>
        </p:spPr>
        <p:txBody>
          <a:bodyPr/>
          <a:lstStyle/>
          <a:p>
            <a:endParaRPr lang="cs-CZ" dirty="0" smtClean="0"/>
          </a:p>
          <a:p>
            <a:r>
              <a:rPr lang="cs-CZ" dirty="0" smtClean="0"/>
              <a:t> </a:t>
            </a:r>
            <a:r>
              <a:rPr lang="cs-CZ" sz="3200" dirty="0">
                <a:latin typeface="Times New Roman" pitchFamily="18" charset="0"/>
                <a:cs typeface="Times New Roman" pitchFamily="18" charset="0"/>
              </a:rPr>
              <a:t>Za  plnění podmínek  stanovených tímto  nařízením k zabezpečení   požární   ochrany   při   akcích   </a:t>
            </a:r>
            <a:r>
              <a:rPr lang="cs-CZ" sz="3200" dirty="0">
                <a:solidFill>
                  <a:srgbClr val="FF0000"/>
                </a:solidFill>
                <a:latin typeface="Times New Roman" pitchFamily="18" charset="0"/>
                <a:cs typeface="Times New Roman" pitchFamily="18" charset="0"/>
              </a:rPr>
              <a:t>odpovídá</a:t>
            </a:r>
            <a:r>
              <a:rPr lang="cs-CZ" sz="3200" dirty="0">
                <a:latin typeface="Times New Roman" pitchFamily="18" charset="0"/>
                <a:cs typeface="Times New Roman" pitchFamily="18" charset="0"/>
              </a:rPr>
              <a:t>   právnická  osoba,   podnikající  fyzická osoba,  fyzická osoba  nebo skupina  osob,   včetně sdružení  občanů, obec nebo  úřad, který pořádá  akci na   území kraje; též </a:t>
            </a:r>
            <a:r>
              <a:rPr lang="cs-CZ" sz="3200" dirty="0" err="1" smtClean="0">
                <a:latin typeface="Times New Roman" pitchFamily="18" charset="0"/>
                <a:cs typeface="Times New Roman" pitchFamily="18" charset="0"/>
              </a:rPr>
              <a:t>svolavate</a:t>
            </a:r>
            <a:r>
              <a:rPr lang="cs-CZ" sz="3200" dirty="0" smtClean="0">
                <a:latin typeface="Times New Roman" pitchFamily="18" charset="0"/>
                <a:cs typeface="Times New Roman" pitchFamily="18" charset="0"/>
              </a:rPr>
              <a:t> </a:t>
            </a:r>
            <a:r>
              <a:rPr lang="cs-CZ" sz="3200" dirty="0">
                <a:latin typeface="Times New Roman" pitchFamily="18" charset="0"/>
                <a:cs typeface="Times New Roman" pitchFamily="18" charset="0"/>
              </a:rPr>
              <a:t>(dále jen "organizátor akce")</a:t>
            </a:r>
          </a:p>
        </p:txBody>
      </p:sp>
      <p:pic>
        <p:nvPicPr>
          <p:cNvPr id="6146" name="Picture 2" descr="G:\požární hlídky\isCA037OQ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34493" y="3501008"/>
            <a:ext cx="2809203" cy="3235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860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3"/>
          </p:nvPr>
        </p:nvSpPr>
        <p:spPr>
          <a:xfrm>
            <a:off x="0" y="0"/>
            <a:ext cx="9144000" cy="6858000"/>
          </a:xfrm>
        </p:spPr>
        <p:txBody>
          <a:bodyPr/>
          <a:lstStyle/>
          <a:p>
            <a:endParaRPr lang="cs-CZ" sz="3200" dirty="0" smtClean="0">
              <a:latin typeface="Times New Roman" pitchFamily="18" charset="0"/>
              <a:cs typeface="Times New Roman" pitchFamily="18" charset="0"/>
            </a:endParaRPr>
          </a:p>
          <a:p>
            <a:endParaRPr lang="cs-CZ" sz="3200" dirty="0">
              <a:latin typeface="Times New Roman" pitchFamily="18" charset="0"/>
              <a:cs typeface="Times New Roman" pitchFamily="18" charset="0"/>
            </a:endParaRPr>
          </a:p>
          <a:p>
            <a:r>
              <a:rPr lang="cs-CZ" sz="3200" dirty="0" smtClean="0">
                <a:latin typeface="Times New Roman" pitchFamily="18" charset="0"/>
                <a:cs typeface="Times New Roman" pitchFamily="18" charset="0"/>
              </a:rPr>
              <a:t>Každá </a:t>
            </a:r>
            <a:r>
              <a:rPr lang="cs-CZ" sz="3200" dirty="0">
                <a:latin typeface="Times New Roman" pitchFamily="18" charset="0"/>
                <a:cs typeface="Times New Roman" pitchFamily="18" charset="0"/>
              </a:rPr>
              <a:t>akce, ať už se jedná o kulturní, společenskou nebo sportovní, se může konat jen ve stavbách, které jsou k takovému účelu určeny, tj. ve stavbách, pro které byl při jejich projektování a realizaci řešen a zabezpečen dostatečný počet a kapacita únikových cest a další požadavky požární bezpečnosti, a které byly pro pořádání takových akcí zkolaudovány stavebním úřadem</a:t>
            </a:r>
            <a:r>
              <a:rPr lang="cs-CZ" dirty="0"/>
              <a:t>.</a:t>
            </a:r>
          </a:p>
        </p:txBody>
      </p:sp>
    </p:spTree>
    <p:extLst>
      <p:ext uri="{BB962C8B-B14F-4D97-AF65-F5344CB8AC3E}">
        <p14:creationId xmlns:p14="http://schemas.microsoft.com/office/powerpoint/2010/main" val="3432247440"/>
      </p:ext>
    </p:extLst>
  </p:cSld>
  <p:clrMapOvr>
    <a:masterClrMapping/>
  </p:clrMapOvr>
  <p:timing>
    <p:tnLst>
      <p:par>
        <p:cTn id="1" dur="indefinite" restart="never" nodeType="tmRoot"/>
      </p:par>
    </p:tnLst>
  </p:timing>
</p:sld>
</file>

<file path=ppt/theme/theme1.xml><?xml version="1.0" encoding="utf-8"?>
<a:theme xmlns:a="http://schemas.openxmlformats.org/drawingml/2006/main" name="Horizont">
  <a:themeElements>
    <a:clrScheme name="Horizont">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t">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t">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314</TotalTime>
  <Words>2651</Words>
  <Application>Microsoft Office PowerPoint</Application>
  <PresentationFormat>Předvádění na obrazovce (4:3)</PresentationFormat>
  <Paragraphs>313</Paragraphs>
  <Slides>36</Slides>
  <Notes>0</Notes>
  <HiddenSlides>0</HiddenSlides>
  <MMClips>0</MMClips>
  <ScaleCrop>false</ScaleCrop>
  <HeadingPairs>
    <vt:vector size="4" baseType="variant">
      <vt:variant>
        <vt:lpstr>Motiv</vt:lpstr>
      </vt:variant>
      <vt:variant>
        <vt:i4>1</vt:i4>
      </vt:variant>
      <vt:variant>
        <vt:lpstr>Nadpisy snímků</vt:lpstr>
      </vt:variant>
      <vt:variant>
        <vt:i4>36</vt:i4>
      </vt:variant>
    </vt:vector>
  </HeadingPairs>
  <TitlesOfParts>
    <vt:vector size="37" baseType="lpstr">
      <vt:lpstr>Horizont</vt:lpstr>
      <vt:lpstr>Požární hlídky</vt:lpstr>
      <vt:lpstr>Proč zřizovat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Sankce  § 76 zákona č. 133/1985</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Požární hlídky</dc:title>
  <dc:creator>frantisek</dc:creator>
  <cp:lastModifiedBy>frantisek</cp:lastModifiedBy>
  <cp:revision>28</cp:revision>
  <dcterms:created xsi:type="dcterms:W3CDTF">2013-02-28T13:25:25Z</dcterms:created>
  <dcterms:modified xsi:type="dcterms:W3CDTF">2013-03-01T12:17:22Z</dcterms:modified>
</cp:coreProperties>
</file>