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sldIdLst>
    <p:sldId id="256" r:id="rId2"/>
    <p:sldId id="259" r:id="rId3"/>
    <p:sldId id="257" r:id="rId4"/>
    <p:sldId id="258" r:id="rId5"/>
    <p:sldId id="260" r:id="rId6"/>
    <p:sldId id="264" r:id="rId7"/>
    <p:sldId id="270" r:id="rId8"/>
    <p:sldId id="261" r:id="rId9"/>
    <p:sldId id="262" r:id="rId10"/>
    <p:sldId id="263" r:id="rId11"/>
    <p:sldId id="265" r:id="rId12"/>
    <p:sldId id="266" r:id="rId13"/>
    <p:sldId id="267" r:id="rId14"/>
    <p:sldId id="268" r:id="rId15"/>
    <p:sldId id="269" r:id="rId16"/>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0" autoAdjust="0"/>
  </p:normalViewPr>
  <p:slideViewPr>
    <p:cSldViewPr>
      <p:cViewPr varScale="1">
        <p:scale>
          <a:sx n="48" d="100"/>
          <a:sy n="48" d="100"/>
        </p:scale>
        <p:origin x="-114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2023" name="Arc 39"/>
          <p:cNvSpPr>
            <a:spLocks/>
          </p:cNvSpPr>
          <p:nvPr/>
        </p:nvSpPr>
        <p:spPr bwMode="ltGray">
          <a:xfrm>
            <a:off x="-22225" y="2590800"/>
            <a:ext cx="7772400" cy="838200"/>
          </a:xfrm>
          <a:custGeom>
            <a:avLst/>
            <a:gdLst>
              <a:gd name="G0" fmla="+- 0 0 0"/>
              <a:gd name="G1" fmla="+- 21600 0 0"/>
              <a:gd name="G2" fmla="+- 21600 0 0"/>
              <a:gd name="T0" fmla="*/ 24 w 21600"/>
              <a:gd name="T1" fmla="*/ 0 h 43200"/>
              <a:gd name="T2" fmla="*/ 56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23" y="0"/>
                </a:moveTo>
                <a:cubicBezTo>
                  <a:pt x="11943" y="13"/>
                  <a:pt x="21600" y="9680"/>
                  <a:pt x="21600" y="21600"/>
                </a:cubicBezTo>
                <a:cubicBezTo>
                  <a:pt x="21600" y="33507"/>
                  <a:pt x="11963" y="43169"/>
                  <a:pt x="55" y="43199"/>
                </a:cubicBezTo>
              </a:path>
              <a:path w="21600" h="43200" stroke="0" extrusionOk="0">
                <a:moveTo>
                  <a:pt x="23" y="0"/>
                </a:moveTo>
                <a:cubicBezTo>
                  <a:pt x="11943" y="13"/>
                  <a:pt x="21600" y="9680"/>
                  <a:pt x="21600" y="21600"/>
                </a:cubicBezTo>
                <a:cubicBezTo>
                  <a:pt x="21600" y="33507"/>
                  <a:pt x="11963" y="43169"/>
                  <a:pt x="55" y="43199"/>
                </a:cubicBezTo>
                <a:lnTo>
                  <a:pt x="0" y="21600"/>
                </a:lnTo>
                <a:close/>
              </a:path>
            </a:pathLst>
          </a:custGeom>
          <a:gradFill rotWithShape="0">
            <a:gsLst>
              <a:gs pos="0">
                <a:schemeClr val="folHlink"/>
              </a:gs>
              <a:gs pos="100000">
                <a:schemeClr val="bg1"/>
              </a:gs>
            </a:gsLst>
            <a:path path="shape">
              <a:fillToRect l="50000" t="50000" r="50000" b="50000"/>
            </a:path>
          </a:gradFill>
          <a:ln w="9525">
            <a:noFill/>
            <a:round/>
            <a:headEnd/>
            <a:tailEnd/>
          </a:ln>
          <a:effectLst/>
        </p:spPr>
        <p:txBody>
          <a:bodyPr wrap="none" anchor="ctr"/>
          <a:lstStyle/>
          <a:p>
            <a:endParaRPr lang="cs-CZ"/>
          </a:p>
        </p:txBody>
      </p:sp>
      <p:sp>
        <p:nvSpPr>
          <p:cNvPr id="42024" name="Rectangle 40"/>
          <p:cNvSpPr>
            <a:spLocks noGrp="1" noChangeArrowheads="1"/>
          </p:cNvSpPr>
          <p:nvPr>
            <p:ph type="ctrTitle"/>
          </p:nvPr>
        </p:nvSpPr>
        <p:spPr>
          <a:xfrm>
            <a:off x="1371600" y="1219200"/>
            <a:ext cx="7772400" cy="1143000"/>
          </a:xfrm>
        </p:spPr>
        <p:txBody>
          <a:bodyPr anchor="b"/>
          <a:lstStyle>
            <a:lvl1pPr>
              <a:defRPr/>
            </a:lvl1pPr>
          </a:lstStyle>
          <a:p>
            <a:r>
              <a:rPr lang="cs-CZ"/>
              <a:t>Klepnutím lze upravit styl předlohy nadpisů.</a:t>
            </a:r>
          </a:p>
        </p:txBody>
      </p:sp>
      <p:sp>
        <p:nvSpPr>
          <p:cNvPr id="42025" name="Rectangle 41"/>
          <p:cNvSpPr>
            <a:spLocks noGrp="1" noChangeArrowheads="1"/>
          </p:cNvSpPr>
          <p:nvPr>
            <p:ph type="subTitle" idx="1"/>
          </p:nvPr>
        </p:nvSpPr>
        <p:spPr>
          <a:xfrm>
            <a:off x="1371600" y="3581400"/>
            <a:ext cx="6400800" cy="1752600"/>
          </a:xfrm>
        </p:spPr>
        <p:txBody>
          <a:bodyPr/>
          <a:lstStyle>
            <a:lvl1pPr marL="0" indent="0">
              <a:buFont typeface="Wingdings" pitchFamily="2" charset="2"/>
              <a:buNone/>
              <a:defRPr/>
            </a:lvl1pPr>
          </a:lstStyle>
          <a:p>
            <a:r>
              <a:rPr lang="cs-CZ"/>
              <a:t>Klepnutím lze upravit styl předlohy podnadpisů.</a:t>
            </a:r>
          </a:p>
        </p:txBody>
      </p:sp>
      <p:sp>
        <p:nvSpPr>
          <p:cNvPr id="42026" name="Rectangle 42"/>
          <p:cNvSpPr>
            <a:spLocks noGrp="1" noChangeArrowheads="1"/>
          </p:cNvSpPr>
          <p:nvPr>
            <p:ph type="dt" sz="half" idx="2"/>
          </p:nvPr>
        </p:nvSpPr>
        <p:spPr>
          <a:xfrm>
            <a:off x="1371600" y="6248400"/>
            <a:ext cx="1905000" cy="457200"/>
          </a:xfrm>
        </p:spPr>
        <p:txBody>
          <a:bodyPr/>
          <a:lstStyle>
            <a:lvl1pPr>
              <a:defRPr/>
            </a:lvl1pPr>
          </a:lstStyle>
          <a:p>
            <a:endParaRPr lang="cs-CZ"/>
          </a:p>
        </p:txBody>
      </p:sp>
      <p:sp>
        <p:nvSpPr>
          <p:cNvPr id="42027" name="Rectangle 43"/>
          <p:cNvSpPr>
            <a:spLocks noGrp="1" noChangeArrowheads="1"/>
          </p:cNvSpPr>
          <p:nvPr>
            <p:ph type="ftr" sz="quarter" idx="3"/>
          </p:nvPr>
        </p:nvSpPr>
        <p:spPr>
          <a:xfrm>
            <a:off x="3810000" y="6248400"/>
            <a:ext cx="2895600" cy="457200"/>
          </a:xfrm>
        </p:spPr>
        <p:txBody>
          <a:bodyPr/>
          <a:lstStyle>
            <a:lvl1pPr>
              <a:defRPr/>
            </a:lvl1pPr>
          </a:lstStyle>
          <a:p>
            <a:endParaRPr lang="cs-CZ"/>
          </a:p>
        </p:txBody>
      </p:sp>
      <p:sp>
        <p:nvSpPr>
          <p:cNvPr id="42028" name="Rectangle 44"/>
          <p:cNvSpPr>
            <a:spLocks noGrp="1" noChangeArrowheads="1"/>
          </p:cNvSpPr>
          <p:nvPr>
            <p:ph type="sldNum" sz="quarter" idx="4"/>
          </p:nvPr>
        </p:nvSpPr>
        <p:spPr>
          <a:xfrm>
            <a:off x="7239000" y="6248400"/>
            <a:ext cx="1905000" cy="457200"/>
          </a:xfrm>
        </p:spPr>
        <p:txBody>
          <a:bodyPr/>
          <a:lstStyle>
            <a:lvl1pPr>
              <a:defRPr/>
            </a:lvl1pPr>
          </a:lstStyle>
          <a:p>
            <a:fld id="{E03163F0-203C-44AD-82EC-34EC99E06453}"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5EB2E6A7-450D-4205-AC32-8604DEAA0BA2}"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419850" y="457200"/>
            <a:ext cx="2038350" cy="5638800"/>
          </a:xfrm>
        </p:spPr>
        <p:txBody>
          <a:bodyPr vert="eaVert"/>
          <a:lstStyle/>
          <a:p>
            <a:r>
              <a:rPr lang="en-US"/>
              <a:t>Klepnutím lze upravit styl předlohy nadpisů.</a:t>
            </a:r>
            <a:endParaRPr lang="cs-CZ"/>
          </a:p>
        </p:txBody>
      </p:sp>
      <p:sp>
        <p:nvSpPr>
          <p:cNvPr id="3" name="Zástupný symbol pro svislý text 2"/>
          <p:cNvSpPr>
            <a:spLocks noGrp="1"/>
          </p:cNvSpPr>
          <p:nvPr>
            <p:ph type="body" orient="vert" idx="1"/>
          </p:nvPr>
        </p:nvSpPr>
        <p:spPr>
          <a:xfrm>
            <a:off x="304800" y="457200"/>
            <a:ext cx="5962650" cy="5638800"/>
          </a:xfrm>
        </p:spPr>
        <p:txBody>
          <a:bodyPr vert="eaVert"/>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C19A23A1-0C2D-4BEB-AEF3-B04EB1D29831}"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Klepnutím lze upravit styl předlohy nadpisů.</a:t>
            </a:r>
            <a:endParaRPr lang="cs-CZ"/>
          </a:p>
        </p:txBody>
      </p:sp>
      <p:sp>
        <p:nvSpPr>
          <p:cNvPr id="3" name="Zástupný symbol pro obsah 2"/>
          <p:cNvSpPr>
            <a:spLocks noGrp="1"/>
          </p:cNvSpPr>
          <p:nvPr>
            <p:ph idx="1"/>
          </p:nvPr>
        </p:nvSpPr>
        <p:spPr/>
        <p:txBody>
          <a:bodyPr/>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E0A69A5F-EB37-4E15-9685-E00928C6C158}"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en-US"/>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05222045-713B-4C07-9C42-FE7A60ACF474}"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Klepnutím lze upravit styl předlohy nadpisů.</a:t>
            </a:r>
            <a:endParaRPr lang="cs-CZ"/>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endParaRPr lang="cs-CZ"/>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DEFBCEE4-3193-41EB-BA07-1A0301053818}"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en-US"/>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D463CD06-439D-4079-A000-E0C72534EA6C}"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0E7BF04E-75C4-461D-A292-DB0A903EF43C}"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1E30BD01-58A2-484F-9C88-C03A92A986A4}"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en-US"/>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Klepnutím lze upravit styly předlohy textu.</a:t>
            </a:r>
          </a:p>
          <a:p>
            <a:pPr lvl="1"/>
            <a:r>
              <a:rPr lang="en-US"/>
              <a:t>Druhá úroveň</a:t>
            </a:r>
          </a:p>
          <a:p>
            <a:pPr lvl="2"/>
            <a:r>
              <a:rPr lang="en-US"/>
              <a:t>Třetí úroveň</a:t>
            </a:r>
          </a:p>
          <a:p>
            <a:pPr lvl="3"/>
            <a:r>
              <a:rPr lang="en-US"/>
              <a:t>Čtvrtá úroveň</a:t>
            </a:r>
          </a:p>
          <a:p>
            <a:pPr lvl="4"/>
            <a:r>
              <a:rPr lang="en-US"/>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067B1015-BD45-439B-B282-D53DC6460CF7}"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en-US"/>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32D27E26-40A4-4115-89F5-C5C22E5134CF}"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2530" name="Group 2"/>
          <p:cNvGrpSpPr>
            <a:grpSpLocks/>
          </p:cNvGrpSpPr>
          <p:nvPr/>
        </p:nvGrpSpPr>
        <p:grpSpPr bwMode="auto">
          <a:xfrm>
            <a:off x="3505200" y="0"/>
            <a:ext cx="5638800" cy="814388"/>
            <a:chOff x="1488" y="0"/>
            <a:chExt cx="4272" cy="816"/>
          </a:xfrm>
        </p:grpSpPr>
        <p:grpSp>
          <p:nvGrpSpPr>
            <p:cNvPr id="22531" name="Group 3"/>
            <p:cNvGrpSpPr>
              <a:grpSpLocks/>
            </p:cNvGrpSpPr>
            <p:nvPr userDrawn="1"/>
          </p:nvGrpSpPr>
          <p:grpSpPr bwMode="auto">
            <a:xfrm>
              <a:off x="1488" y="0"/>
              <a:ext cx="4272" cy="48"/>
              <a:chOff x="1488" y="0"/>
              <a:chExt cx="4272" cy="48"/>
            </a:xfrm>
          </p:grpSpPr>
          <p:sp>
            <p:nvSpPr>
              <p:cNvPr id="22532" name="Rectangle 4"/>
              <p:cNvSpPr>
                <a:spLocks noChangeArrowheads="1"/>
              </p:cNvSpPr>
              <p:nvPr userDrawn="1"/>
            </p:nvSpPr>
            <p:spPr bwMode="ltGray">
              <a:xfrm>
                <a:off x="3792" y="0"/>
                <a:ext cx="1968"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33" name="Rectangle 5"/>
              <p:cNvSpPr>
                <a:spLocks noChangeArrowheads="1"/>
              </p:cNvSpPr>
              <p:nvPr userDrawn="1"/>
            </p:nvSpPr>
            <p:spPr bwMode="ltGray">
              <a:xfrm>
                <a:off x="1488" y="0"/>
                <a:ext cx="2304"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grpSp>
        <p:sp>
          <p:nvSpPr>
            <p:cNvPr id="22534" name="Rectangle 6"/>
            <p:cNvSpPr>
              <a:spLocks noChangeArrowheads="1"/>
            </p:cNvSpPr>
            <p:nvPr userDrawn="1"/>
          </p:nvSpPr>
          <p:spPr bwMode="ltGray">
            <a:xfrm>
              <a:off x="4278" y="96"/>
              <a:ext cx="1482"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35" name="Rectangle 7"/>
            <p:cNvSpPr>
              <a:spLocks noChangeArrowheads="1"/>
            </p:cNvSpPr>
            <p:nvPr userDrawn="1"/>
          </p:nvSpPr>
          <p:spPr bwMode="ltGray">
            <a:xfrm>
              <a:off x="2544" y="96"/>
              <a:ext cx="1734"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36" name="Rectangle 8"/>
            <p:cNvSpPr>
              <a:spLocks noChangeArrowheads="1"/>
            </p:cNvSpPr>
            <p:nvPr userDrawn="1"/>
          </p:nvSpPr>
          <p:spPr bwMode="ltGray">
            <a:xfrm>
              <a:off x="4809" y="192"/>
              <a:ext cx="951"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37" name="Rectangle 9"/>
            <p:cNvSpPr>
              <a:spLocks noChangeArrowheads="1"/>
            </p:cNvSpPr>
            <p:nvPr userDrawn="1"/>
          </p:nvSpPr>
          <p:spPr bwMode="ltGray">
            <a:xfrm>
              <a:off x="3696" y="192"/>
              <a:ext cx="1113"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38" name="Rectangle 10"/>
            <p:cNvSpPr>
              <a:spLocks noChangeArrowheads="1"/>
            </p:cNvSpPr>
            <p:nvPr userDrawn="1"/>
          </p:nvSpPr>
          <p:spPr bwMode="ltGray">
            <a:xfrm>
              <a:off x="5097" y="288"/>
              <a:ext cx="663"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39" name="Rectangle 11"/>
            <p:cNvSpPr>
              <a:spLocks noChangeArrowheads="1"/>
            </p:cNvSpPr>
            <p:nvPr userDrawn="1"/>
          </p:nvSpPr>
          <p:spPr bwMode="ltGray">
            <a:xfrm>
              <a:off x="4320" y="288"/>
              <a:ext cx="777"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40" name="Rectangle 12"/>
            <p:cNvSpPr>
              <a:spLocks noChangeArrowheads="1"/>
            </p:cNvSpPr>
            <p:nvPr userDrawn="1"/>
          </p:nvSpPr>
          <p:spPr bwMode="ltGray">
            <a:xfrm>
              <a:off x="5362" y="384"/>
              <a:ext cx="398"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41" name="Rectangle 13"/>
            <p:cNvSpPr>
              <a:spLocks noChangeArrowheads="1"/>
            </p:cNvSpPr>
            <p:nvPr userDrawn="1"/>
          </p:nvSpPr>
          <p:spPr bwMode="ltGray">
            <a:xfrm>
              <a:off x="4896" y="384"/>
              <a:ext cx="466"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42" name="Rectangle 14"/>
            <p:cNvSpPr>
              <a:spLocks noChangeArrowheads="1"/>
            </p:cNvSpPr>
            <p:nvPr userDrawn="1"/>
          </p:nvSpPr>
          <p:spPr bwMode="ltGray">
            <a:xfrm>
              <a:off x="5539" y="480"/>
              <a:ext cx="221"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43" name="Rectangle 15"/>
            <p:cNvSpPr>
              <a:spLocks noChangeArrowheads="1"/>
            </p:cNvSpPr>
            <p:nvPr userDrawn="1"/>
          </p:nvSpPr>
          <p:spPr bwMode="ltGray">
            <a:xfrm>
              <a:off x="5280" y="480"/>
              <a:ext cx="259"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44" name="Rectangle 16"/>
            <p:cNvSpPr>
              <a:spLocks noChangeArrowheads="1"/>
            </p:cNvSpPr>
            <p:nvPr userDrawn="1"/>
          </p:nvSpPr>
          <p:spPr bwMode="ltGray">
            <a:xfrm>
              <a:off x="5649" y="576"/>
              <a:ext cx="111"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45" name="Rectangle 17"/>
            <p:cNvSpPr>
              <a:spLocks noChangeArrowheads="1"/>
            </p:cNvSpPr>
            <p:nvPr userDrawn="1"/>
          </p:nvSpPr>
          <p:spPr bwMode="ltGray">
            <a:xfrm>
              <a:off x="5520" y="576"/>
              <a:ext cx="129"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46" name="Rectangle 18"/>
            <p:cNvSpPr>
              <a:spLocks noChangeArrowheads="1"/>
            </p:cNvSpPr>
            <p:nvPr userDrawn="1"/>
          </p:nvSpPr>
          <p:spPr bwMode="ltGray">
            <a:xfrm>
              <a:off x="5694" y="672"/>
              <a:ext cx="66"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47" name="Rectangle 19"/>
            <p:cNvSpPr>
              <a:spLocks noChangeArrowheads="1"/>
            </p:cNvSpPr>
            <p:nvPr userDrawn="1"/>
          </p:nvSpPr>
          <p:spPr bwMode="ltGray">
            <a:xfrm>
              <a:off x="5616" y="672"/>
              <a:ext cx="78"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48" name="Rectangle 20"/>
            <p:cNvSpPr>
              <a:spLocks noChangeArrowheads="1"/>
            </p:cNvSpPr>
            <p:nvPr userDrawn="1"/>
          </p:nvSpPr>
          <p:spPr bwMode="ltGray">
            <a:xfrm>
              <a:off x="4013" y="48"/>
              <a:ext cx="1747"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49" name="Rectangle 21"/>
            <p:cNvSpPr>
              <a:spLocks noChangeArrowheads="1"/>
            </p:cNvSpPr>
            <p:nvPr userDrawn="1"/>
          </p:nvSpPr>
          <p:spPr bwMode="ltGray">
            <a:xfrm>
              <a:off x="1968" y="48"/>
              <a:ext cx="2045"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50" name="Rectangle 22"/>
            <p:cNvSpPr>
              <a:spLocks noChangeArrowheads="1"/>
            </p:cNvSpPr>
            <p:nvPr userDrawn="1"/>
          </p:nvSpPr>
          <p:spPr bwMode="ltGray">
            <a:xfrm>
              <a:off x="4588" y="144"/>
              <a:ext cx="1172"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51" name="Rectangle 23"/>
            <p:cNvSpPr>
              <a:spLocks noChangeArrowheads="1"/>
            </p:cNvSpPr>
            <p:nvPr userDrawn="1"/>
          </p:nvSpPr>
          <p:spPr bwMode="ltGray">
            <a:xfrm>
              <a:off x="3216" y="144"/>
              <a:ext cx="1372"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52" name="Rectangle 24"/>
            <p:cNvSpPr>
              <a:spLocks noChangeArrowheads="1"/>
            </p:cNvSpPr>
            <p:nvPr userDrawn="1"/>
          </p:nvSpPr>
          <p:spPr bwMode="ltGray">
            <a:xfrm>
              <a:off x="4964" y="240"/>
              <a:ext cx="796"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53" name="Rectangle 25"/>
            <p:cNvSpPr>
              <a:spLocks noChangeArrowheads="1"/>
            </p:cNvSpPr>
            <p:nvPr userDrawn="1"/>
          </p:nvSpPr>
          <p:spPr bwMode="ltGray">
            <a:xfrm>
              <a:off x="4032" y="240"/>
              <a:ext cx="932"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54" name="Rectangle 26"/>
            <p:cNvSpPr>
              <a:spLocks noChangeArrowheads="1"/>
            </p:cNvSpPr>
            <p:nvPr userDrawn="1"/>
          </p:nvSpPr>
          <p:spPr bwMode="ltGray">
            <a:xfrm>
              <a:off x="5274" y="336"/>
              <a:ext cx="486"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55" name="Rectangle 27"/>
            <p:cNvSpPr>
              <a:spLocks noChangeArrowheads="1"/>
            </p:cNvSpPr>
            <p:nvPr userDrawn="1"/>
          </p:nvSpPr>
          <p:spPr bwMode="ltGray">
            <a:xfrm>
              <a:off x="4704" y="336"/>
              <a:ext cx="570"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56" name="Rectangle 28"/>
            <p:cNvSpPr>
              <a:spLocks noChangeArrowheads="1"/>
            </p:cNvSpPr>
            <p:nvPr userDrawn="1"/>
          </p:nvSpPr>
          <p:spPr bwMode="ltGray">
            <a:xfrm>
              <a:off x="5450" y="432"/>
              <a:ext cx="310"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57" name="Rectangle 29"/>
            <p:cNvSpPr>
              <a:spLocks noChangeArrowheads="1"/>
            </p:cNvSpPr>
            <p:nvPr userDrawn="1"/>
          </p:nvSpPr>
          <p:spPr bwMode="ltGray">
            <a:xfrm>
              <a:off x="5088" y="432"/>
              <a:ext cx="362"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58" name="Rectangle 30"/>
            <p:cNvSpPr>
              <a:spLocks noChangeArrowheads="1"/>
            </p:cNvSpPr>
            <p:nvPr userDrawn="1"/>
          </p:nvSpPr>
          <p:spPr bwMode="ltGray">
            <a:xfrm>
              <a:off x="5605" y="528"/>
              <a:ext cx="155"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59" name="Rectangle 31"/>
            <p:cNvSpPr>
              <a:spLocks noChangeArrowheads="1"/>
            </p:cNvSpPr>
            <p:nvPr userDrawn="1"/>
          </p:nvSpPr>
          <p:spPr bwMode="ltGray">
            <a:xfrm>
              <a:off x="5424" y="528"/>
              <a:ext cx="181"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60" name="Rectangle 32"/>
            <p:cNvSpPr>
              <a:spLocks noChangeArrowheads="1"/>
            </p:cNvSpPr>
            <p:nvPr userDrawn="1"/>
          </p:nvSpPr>
          <p:spPr bwMode="ltGray">
            <a:xfrm>
              <a:off x="5672" y="624"/>
              <a:ext cx="88"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61" name="Rectangle 33"/>
            <p:cNvSpPr>
              <a:spLocks noChangeArrowheads="1"/>
            </p:cNvSpPr>
            <p:nvPr userDrawn="1"/>
          </p:nvSpPr>
          <p:spPr bwMode="ltGray">
            <a:xfrm>
              <a:off x="5568" y="624"/>
              <a:ext cx="104"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62" name="Rectangle 34"/>
            <p:cNvSpPr>
              <a:spLocks noChangeArrowheads="1"/>
            </p:cNvSpPr>
            <p:nvPr userDrawn="1"/>
          </p:nvSpPr>
          <p:spPr bwMode="ltGray">
            <a:xfrm>
              <a:off x="5716" y="720"/>
              <a:ext cx="44"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63" name="Rectangle 35"/>
            <p:cNvSpPr>
              <a:spLocks noChangeArrowheads="1"/>
            </p:cNvSpPr>
            <p:nvPr userDrawn="1"/>
          </p:nvSpPr>
          <p:spPr bwMode="ltGray">
            <a:xfrm>
              <a:off x="5664" y="720"/>
              <a:ext cx="52"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sp>
          <p:nvSpPr>
            <p:cNvPr id="22564" name="Rectangle 36"/>
            <p:cNvSpPr>
              <a:spLocks noChangeArrowheads="1"/>
            </p:cNvSpPr>
            <p:nvPr userDrawn="1"/>
          </p:nvSpPr>
          <p:spPr bwMode="ltGray">
            <a:xfrm>
              <a:off x="5738" y="768"/>
              <a:ext cx="22" cy="48"/>
            </a:xfrm>
            <a:prstGeom prst="rect">
              <a:avLst/>
            </a:prstGeom>
            <a:gradFill rotWithShape="0">
              <a:gsLst>
                <a:gs pos="0">
                  <a:schemeClr val="folHlink"/>
                </a:gs>
                <a:gs pos="100000">
                  <a:schemeClr val="hlink"/>
                </a:gs>
              </a:gsLst>
              <a:lin ang="0" scaled="1"/>
            </a:gradFill>
            <a:ln w="9525">
              <a:noFill/>
              <a:miter lim="800000"/>
              <a:headEnd/>
              <a:tailEnd/>
            </a:ln>
            <a:effectLst/>
          </p:spPr>
          <p:txBody>
            <a:bodyPr wrap="none" anchor="ctr"/>
            <a:lstStyle/>
            <a:p>
              <a:endParaRPr lang="cs-CZ"/>
            </a:p>
          </p:txBody>
        </p:sp>
        <p:sp>
          <p:nvSpPr>
            <p:cNvPr id="22565" name="Rectangle 37"/>
            <p:cNvSpPr>
              <a:spLocks noChangeArrowheads="1"/>
            </p:cNvSpPr>
            <p:nvPr userDrawn="1"/>
          </p:nvSpPr>
          <p:spPr bwMode="ltGray">
            <a:xfrm>
              <a:off x="5712" y="768"/>
              <a:ext cx="26" cy="48"/>
            </a:xfrm>
            <a:prstGeom prst="rect">
              <a:avLst/>
            </a:prstGeom>
            <a:gradFill rotWithShape="0">
              <a:gsLst>
                <a:gs pos="0">
                  <a:schemeClr val="bg1"/>
                </a:gs>
                <a:gs pos="100000">
                  <a:schemeClr val="folHlink"/>
                </a:gs>
              </a:gsLst>
              <a:lin ang="0" scaled="1"/>
            </a:gradFill>
            <a:ln w="9525">
              <a:noFill/>
              <a:miter lim="800000"/>
              <a:headEnd/>
              <a:tailEnd/>
            </a:ln>
            <a:effectLst/>
          </p:spPr>
          <p:txBody>
            <a:bodyPr wrap="none" anchor="ctr"/>
            <a:lstStyle/>
            <a:p>
              <a:endParaRPr lang="cs-CZ"/>
            </a:p>
          </p:txBody>
        </p:sp>
      </p:grpSp>
      <p:sp>
        <p:nvSpPr>
          <p:cNvPr id="22571" name="Arc 43"/>
          <p:cNvSpPr>
            <a:spLocks/>
          </p:cNvSpPr>
          <p:nvPr/>
        </p:nvSpPr>
        <p:spPr bwMode="hidden">
          <a:xfrm>
            <a:off x="0" y="1371600"/>
            <a:ext cx="4114800" cy="531813"/>
          </a:xfrm>
          <a:custGeom>
            <a:avLst/>
            <a:gdLst>
              <a:gd name="G0" fmla="+- 0 0 0"/>
              <a:gd name="G1" fmla="+- 21600 0 0"/>
              <a:gd name="G2" fmla="+- 21600 0 0"/>
              <a:gd name="T0" fmla="*/ 24 w 21600"/>
              <a:gd name="T1" fmla="*/ 0 h 43200"/>
              <a:gd name="T2" fmla="*/ 56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23" y="0"/>
                </a:moveTo>
                <a:cubicBezTo>
                  <a:pt x="11943" y="13"/>
                  <a:pt x="21600" y="9680"/>
                  <a:pt x="21600" y="21600"/>
                </a:cubicBezTo>
                <a:cubicBezTo>
                  <a:pt x="21600" y="33507"/>
                  <a:pt x="11963" y="43169"/>
                  <a:pt x="55" y="43199"/>
                </a:cubicBezTo>
              </a:path>
              <a:path w="21600" h="43200" stroke="0" extrusionOk="0">
                <a:moveTo>
                  <a:pt x="23" y="0"/>
                </a:moveTo>
                <a:cubicBezTo>
                  <a:pt x="11943" y="13"/>
                  <a:pt x="21600" y="9680"/>
                  <a:pt x="21600" y="21600"/>
                </a:cubicBezTo>
                <a:cubicBezTo>
                  <a:pt x="21600" y="33507"/>
                  <a:pt x="11963" y="43169"/>
                  <a:pt x="55" y="43199"/>
                </a:cubicBezTo>
                <a:lnTo>
                  <a:pt x="0" y="21600"/>
                </a:lnTo>
                <a:close/>
              </a:path>
            </a:pathLst>
          </a:custGeom>
          <a:gradFill rotWithShape="0">
            <a:gsLst>
              <a:gs pos="0">
                <a:schemeClr val="folHlink"/>
              </a:gs>
              <a:gs pos="100000">
                <a:schemeClr val="bg1"/>
              </a:gs>
            </a:gsLst>
            <a:path path="shape">
              <a:fillToRect l="50000" t="50000" r="50000" b="50000"/>
            </a:path>
          </a:gradFill>
          <a:ln w="9525">
            <a:noFill/>
            <a:round/>
            <a:headEnd/>
            <a:tailEnd/>
          </a:ln>
          <a:effectLst/>
        </p:spPr>
        <p:txBody>
          <a:bodyPr wrap="none" anchor="ctr"/>
          <a:lstStyle/>
          <a:p>
            <a:endParaRPr lang="cs-CZ"/>
          </a:p>
        </p:txBody>
      </p:sp>
      <p:sp>
        <p:nvSpPr>
          <p:cNvPr id="22566" name="Rectangle 38"/>
          <p:cNvSpPr>
            <a:spLocks noGrp="1" noChangeArrowheads="1"/>
          </p:cNvSpPr>
          <p:nvPr>
            <p:ph type="title"/>
          </p:nvPr>
        </p:nvSpPr>
        <p:spPr bwMode="auto">
          <a:xfrm>
            <a:off x="304800" y="4572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22567" name="Rectangle 39"/>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568" name="Rectangle 40"/>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i="1"/>
            </a:lvl1pPr>
          </a:lstStyle>
          <a:p>
            <a:endParaRPr lang="cs-CZ"/>
          </a:p>
        </p:txBody>
      </p:sp>
      <p:sp>
        <p:nvSpPr>
          <p:cNvPr id="22569"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i="1"/>
            </a:lvl1pPr>
          </a:lstStyle>
          <a:p>
            <a:endParaRPr lang="cs-CZ"/>
          </a:p>
        </p:txBody>
      </p:sp>
      <p:sp>
        <p:nvSpPr>
          <p:cNvPr id="22570" name="Rectangle 42"/>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i="1"/>
            </a:lvl1pPr>
          </a:lstStyle>
          <a:p>
            <a:fld id="{4ACD6059-ED8D-4E72-AEC7-FE2196EB1302}" type="slidenum">
              <a:rPr lang="cs-CZ"/>
              <a:pPr/>
              <a:t>‹#›</a:t>
            </a:fld>
            <a:endParaRPr lang="cs-CZ"/>
          </a:p>
        </p:txBody>
      </p: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fontAlgn="base">
        <a:spcBef>
          <a:spcPct val="0"/>
        </a:spcBef>
        <a:spcAft>
          <a:spcPct val="0"/>
        </a:spcAft>
        <a:defRPr sz="4400" i="1">
          <a:solidFill>
            <a:schemeClr val="tx2"/>
          </a:solidFill>
          <a:latin typeface="+mj-lt"/>
          <a:ea typeface="+mj-ea"/>
          <a:cs typeface="+mj-cs"/>
        </a:defRPr>
      </a:lvl1pPr>
      <a:lvl2pPr algn="l" rtl="0" fontAlgn="base">
        <a:spcBef>
          <a:spcPct val="0"/>
        </a:spcBef>
        <a:spcAft>
          <a:spcPct val="0"/>
        </a:spcAft>
        <a:defRPr sz="4400" i="1">
          <a:solidFill>
            <a:schemeClr val="tx2"/>
          </a:solidFill>
          <a:latin typeface="Arial Narrow" pitchFamily="34" charset="0"/>
        </a:defRPr>
      </a:lvl2pPr>
      <a:lvl3pPr algn="l" rtl="0" fontAlgn="base">
        <a:spcBef>
          <a:spcPct val="0"/>
        </a:spcBef>
        <a:spcAft>
          <a:spcPct val="0"/>
        </a:spcAft>
        <a:defRPr sz="4400" i="1">
          <a:solidFill>
            <a:schemeClr val="tx2"/>
          </a:solidFill>
          <a:latin typeface="Arial Narrow" pitchFamily="34" charset="0"/>
        </a:defRPr>
      </a:lvl3pPr>
      <a:lvl4pPr algn="l" rtl="0" fontAlgn="base">
        <a:spcBef>
          <a:spcPct val="0"/>
        </a:spcBef>
        <a:spcAft>
          <a:spcPct val="0"/>
        </a:spcAft>
        <a:defRPr sz="4400" i="1">
          <a:solidFill>
            <a:schemeClr val="tx2"/>
          </a:solidFill>
          <a:latin typeface="Arial Narrow" pitchFamily="34" charset="0"/>
        </a:defRPr>
      </a:lvl4pPr>
      <a:lvl5pPr algn="l" rtl="0" fontAlgn="base">
        <a:spcBef>
          <a:spcPct val="0"/>
        </a:spcBef>
        <a:spcAft>
          <a:spcPct val="0"/>
        </a:spcAft>
        <a:defRPr sz="4400" i="1">
          <a:solidFill>
            <a:schemeClr val="tx2"/>
          </a:solidFill>
          <a:latin typeface="Arial Narrow" pitchFamily="34" charset="0"/>
        </a:defRPr>
      </a:lvl5pPr>
      <a:lvl6pPr marL="457200" algn="l" rtl="0" fontAlgn="base">
        <a:spcBef>
          <a:spcPct val="0"/>
        </a:spcBef>
        <a:spcAft>
          <a:spcPct val="0"/>
        </a:spcAft>
        <a:defRPr sz="4400" i="1">
          <a:solidFill>
            <a:schemeClr val="tx2"/>
          </a:solidFill>
          <a:latin typeface="Arial Narrow" pitchFamily="34" charset="0"/>
        </a:defRPr>
      </a:lvl6pPr>
      <a:lvl7pPr marL="914400" algn="l" rtl="0" fontAlgn="base">
        <a:spcBef>
          <a:spcPct val="0"/>
        </a:spcBef>
        <a:spcAft>
          <a:spcPct val="0"/>
        </a:spcAft>
        <a:defRPr sz="4400" i="1">
          <a:solidFill>
            <a:schemeClr val="tx2"/>
          </a:solidFill>
          <a:latin typeface="Arial Narrow" pitchFamily="34" charset="0"/>
        </a:defRPr>
      </a:lvl7pPr>
      <a:lvl8pPr marL="1371600" algn="l" rtl="0" fontAlgn="base">
        <a:spcBef>
          <a:spcPct val="0"/>
        </a:spcBef>
        <a:spcAft>
          <a:spcPct val="0"/>
        </a:spcAft>
        <a:defRPr sz="4400" i="1">
          <a:solidFill>
            <a:schemeClr val="tx2"/>
          </a:solidFill>
          <a:latin typeface="Arial Narrow" pitchFamily="34" charset="0"/>
        </a:defRPr>
      </a:lvl8pPr>
      <a:lvl9pPr marL="1828800" algn="l" rtl="0" fontAlgn="base">
        <a:spcBef>
          <a:spcPct val="0"/>
        </a:spcBef>
        <a:spcAft>
          <a:spcPct val="0"/>
        </a:spcAft>
        <a:defRPr sz="4400" i="1">
          <a:solidFill>
            <a:schemeClr val="tx2"/>
          </a:solidFill>
          <a:latin typeface="Arial Narrow" pitchFamily="34" charset="0"/>
        </a:defRPr>
      </a:lvl9pPr>
    </p:titleStyle>
    <p:bodyStyle>
      <a:lvl1pPr marL="342900" indent="-342900" algn="l" rtl="0" fontAlgn="base">
        <a:spcBef>
          <a:spcPct val="20000"/>
        </a:spcBef>
        <a:spcAft>
          <a:spcPct val="0"/>
        </a:spcAft>
        <a:buClr>
          <a:schemeClr val="accent2"/>
        </a:buClr>
        <a:buSzPct val="9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65000"/>
        <a:buFont typeface="Wingdings" pitchFamily="2" charset="2"/>
        <a:buChar char="u"/>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SzPct val="90000"/>
        <a:buChar char="•"/>
        <a:defRPr sz="2000">
          <a:solidFill>
            <a:schemeClr val="tx1"/>
          </a:solidFill>
          <a:latin typeface="+mn-lt"/>
        </a:defRPr>
      </a:lvl5pPr>
      <a:lvl6pPr marL="2514600" indent="-228600" algn="l" rtl="0" fontAlgn="base">
        <a:spcBef>
          <a:spcPct val="20000"/>
        </a:spcBef>
        <a:spcAft>
          <a:spcPct val="0"/>
        </a:spcAft>
        <a:buSzPct val="90000"/>
        <a:buChar char="•"/>
        <a:defRPr sz="2000">
          <a:solidFill>
            <a:schemeClr val="tx1"/>
          </a:solidFill>
          <a:latin typeface="+mn-lt"/>
        </a:defRPr>
      </a:lvl6pPr>
      <a:lvl7pPr marL="2971800" indent="-228600" algn="l" rtl="0" fontAlgn="base">
        <a:spcBef>
          <a:spcPct val="20000"/>
        </a:spcBef>
        <a:spcAft>
          <a:spcPct val="0"/>
        </a:spcAft>
        <a:buSzPct val="90000"/>
        <a:buChar char="•"/>
        <a:defRPr sz="2000">
          <a:solidFill>
            <a:schemeClr val="tx1"/>
          </a:solidFill>
          <a:latin typeface="+mn-lt"/>
        </a:defRPr>
      </a:lvl7pPr>
      <a:lvl8pPr marL="3429000" indent="-228600" algn="l" rtl="0" fontAlgn="base">
        <a:spcBef>
          <a:spcPct val="20000"/>
        </a:spcBef>
        <a:spcAft>
          <a:spcPct val="0"/>
        </a:spcAft>
        <a:buSzPct val="90000"/>
        <a:buChar char="•"/>
        <a:defRPr sz="2000">
          <a:solidFill>
            <a:schemeClr val="tx1"/>
          </a:solidFill>
          <a:latin typeface="+mn-lt"/>
        </a:defRPr>
      </a:lvl8pPr>
      <a:lvl9pPr marL="3886200" indent="-228600" algn="l" rtl="0" fontAlgn="base">
        <a:spcBef>
          <a:spcPct val="20000"/>
        </a:spcBef>
        <a:spcAft>
          <a:spcPct val="0"/>
        </a:spcAft>
        <a:buSzPct val="90000"/>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900113" y="1219200"/>
            <a:ext cx="8243887" cy="1143000"/>
          </a:xfrm>
        </p:spPr>
        <p:txBody>
          <a:bodyPr/>
          <a:lstStyle/>
          <a:p>
            <a:r>
              <a:rPr lang="cs-CZ"/>
              <a:t>Interiérové krby s biolihovým palivem</a:t>
            </a:r>
          </a:p>
        </p:txBody>
      </p:sp>
      <p:sp>
        <p:nvSpPr>
          <p:cNvPr id="45059" name="Rectangle 3"/>
          <p:cNvSpPr>
            <a:spLocks noGrp="1" noChangeArrowheads="1"/>
          </p:cNvSpPr>
          <p:nvPr>
            <p:ph type="subTitle" idx="1"/>
          </p:nvPr>
        </p:nvSpPr>
        <p:spPr>
          <a:xfrm>
            <a:off x="827088" y="3581400"/>
            <a:ext cx="7561262" cy="1752600"/>
          </a:xfrm>
        </p:spPr>
        <p:txBody>
          <a:bodyPr/>
          <a:lstStyle/>
          <a:p>
            <a:r>
              <a:rPr lang="cs-CZ" sz="2000" i="1"/>
              <a:t>Dekorace ?</a:t>
            </a:r>
          </a:p>
          <a:p>
            <a:r>
              <a:rPr lang="cs-CZ" i="1"/>
              <a:t>Užitná hodnota ?</a:t>
            </a:r>
          </a:p>
          <a:p>
            <a:r>
              <a:rPr lang="cs-CZ" sz="5400" b="1" i="1">
                <a:solidFill>
                  <a:srgbClr val="FF0000"/>
                </a:solidFill>
              </a:rPr>
              <a:t>Požární bezpečnost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cs-CZ" dirty="0"/>
              <a:t>    Krby na biolíh /</a:t>
            </a:r>
            <a:r>
              <a:rPr lang="cs-CZ" dirty="0" err="1"/>
              <a:t>bioethanol</a:t>
            </a:r>
            <a:r>
              <a:rPr lang="cs-CZ" dirty="0"/>
              <a:t>/</a:t>
            </a:r>
          </a:p>
        </p:txBody>
      </p:sp>
      <p:sp>
        <p:nvSpPr>
          <p:cNvPr id="52227" name="Text Box 3"/>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sp>
        <p:nvSpPr>
          <p:cNvPr id="52228" name="Text Box 4"/>
          <p:cNvSpPr txBox="1">
            <a:spLocks noChangeArrowheads="1"/>
          </p:cNvSpPr>
          <p:nvPr/>
        </p:nvSpPr>
        <p:spPr bwMode="auto">
          <a:xfrm>
            <a:off x="6443663" y="1484313"/>
            <a:ext cx="2520950" cy="366712"/>
          </a:xfrm>
          <a:prstGeom prst="rect">
            <a:avLst/>
          </a:prstGeom>
          <a:noFill/>
          <a:ln w="9525">
            <a:noFill/>
            <a:miter lim="800000"/>
            <a:headEnd/>
            <a:tailEnd/>
          </a:ln>
          <a:effectLst/>
        </p:spPr>
        <p:txBody>
          <a:bodyPr>
            <a:spAutoFit/>
          </a:bodyPr>
          <a:lstStyle/>
          <a:p>
            <a:pPr>
              <a:spcBef>
                <a:spcPct val="50000"/>
              </a:spcBef>
            </a:pPr>
            <a:r>
              <a:rPr lang="cs-CZ"/>
              <a:t>Vyšetřovací pokus 3</a:t>
            </a:r>
          </a:p>
        </p:txBody>
      </p:sp>
      <p:pic>
        <p:nvPicPr>
          <p:cNvPr id="52230" name="Picture 6" descr="Obrázek3"/>
          <p:cNvPicPr>
            <a:picLocks noChangeAspect="1" noChangeArrowheads="1"/>
          </p:cNvPicPr>
          <p:nvPr/>
        </p:nvPicPr>
        <p:blipFill>
          <a:blip r:embed="rId2"/>
          <a:srcRect/>
          <a:stretch>
            <a:fillRect/>
          </a:stretch>
        </p:blipFill>
        <p:spPr bwMode="auto">
          <a:xfrm>
            <a:off x="827088" y="2060575"/>
            <a:ext cx="7489825" cy="479742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04800" y="-26988"/>
            <a:ext cx="7772400" cy="1143001"/>
          </a:xfrm>
        </p:spPr>
        <p:txBody>
          <a:bodyPr/>
          <a:lstStyle/>
          <a:p>
            <a:r>
              <a:rPr lang="cs-CZ"/>
              <a:t>    Krby na biolíh /bioethanol/</a:t>
            </a:r>
          </a:p>
        </p:txBody>
      </p:sp>
      <p:sp>
        <p:nvSpPr>
          <p:cNvPr id="55299" name="Text Box 3"/>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sp>
        <p:nvSpPr>
          <p:cNvPr id="55300" name="Text Box 4"/>
          <p:cNvSpPr txBox="1">
            <a:spLocks noChangeArrowheads="1"/>
          </p:cNvSpPr>
          <p:nvPr/>
        </p:nvSpPr>
        <p:spPr bwMode="auto">
          <a:xfrm>
            <a:off x="323850" y="1052513"/>
            <a:ext cx="8820150" cy="6005512"/>
          </a:xfrm>
          <a:prstGeom prst="rect">
            <a:avLst/>
          </a:prstGeom>
          <a:noFill/>
          <a:ln w="9525">
            <a:noFill/>
            <a:miter lim="800000"/>
            <a:headEnd/>
            <a:tailEnd/>
          </a:ln>
          <a:effectLst/>
        </p:spPr>
        <p:txBody>
          <a:bodyPr>
            <a:spAutoFit/>
          </a:bodyPr>
          <a:lstStyle/>
          <a:p>
            <a:r>
              <a:rPr lang="cs-CZ" i="1">
                <a:solidFill>
                  <a:schemeClr val="tx2"/>
                </a:solidFill>
              </a:rPr>
              <a:t> </a:t>
            </a:r>
            <a:r>
              <a:rPr lang="cs-CZ">
                <a:effectLst>
                  <a:outerShdw blurRad="38100" dist="38100" dir="2700000" algn="tl">
                    <a:srgbClr val="000000"/>
                  </a:outerShdw>
                </a:effectLst>
              </a:rPr>
              <a:t>Perličky:</a:t>
            </a:r>
          </a:p>
          <a:p>
            <a:r>
              <a:rPr lang="cs-CZ" i="1">
                <a:solidFill>
                  <a:schemeClr val="tx2"/>
                </a:solidFill>
              </a:rPr>
              <a:t>Samotné biopalivo nevytváří nebezpečí bezprostředního vznícení ani výbuchu. Zapaluje se pomalu a hoří postupně. Oheň bude hořet jen do chvíle dodání dalšího paliva.</a:t>
            </a:r>
          </a:p>
          <a:p>
            <a:endParaRPr lang="cs-CZ" i="1">
              <a:solidFill>
                <a:schemeClr val="tx2"/>
              </a:solidFill>
            </a:endParaRPr>
          </a:p>
          <a:p>
            <a:r>
              <a:rPr lang="cs-CZ" i="1">
                <a:solidFill>
                  <a:schemeClr val="tx2"/>
                </a:solidFill>
              </a:rPr>
              <a:t>Pokud chcete namítnout, že bio krb není to samé jako hračky, doporučuji prvně se seznámit, jak bio krb funguje a jaké má vlastnosti. Nejde o nikterak nebezpečné zařízení i přesto, že zde hoří oheň. Nejsou zde vysoké teploty a jako bezpečnostní opatření stačí pouze nepokládat hořlavé věci na horní stranu krbu a případně nenechávat krb bez přítomnosti.</a:t>
            </a:r>
          </a:p>
          <a:p>
            <a:endParaRPr lang="cs-CZ" i="1">
              <a:solidFill>
                <a:schemeClr val="tx2"/>
              </a:solidFill>
            </a:endParaRPr>
          </a:p>
          <a:p>
            <a:r>
              <a:rPr lang="cs-CZ" i="1">
                <a:solidFill>
                  <a:schemeClr val="tx2"/>
                </a:solidFill>
              </a:rPr>
              <a:t>Bio krby využívají tisíce spokojených uživatelů po celém světě právě pro jejich jednoduchost, za nízkou finanční investici proti běžným krbům dostanete příjemný prvek do domácnosti. Bio krby nejsou konstruovány jako zdroj tepla, tato vlastnost je spíše jako vedlejší přidaná hodnota.</a:t>
            </a:r>
          </a:p>
          <a:p>
            <a:endParaRPr lang="cs-CZ" i="1">
              <a:solidFill>
                <a:schemeClr val="tx2"/>
              </a:solidFill>
            </a:endParaRPr>
          </a:p>
          <a:p>
            <a:r>
              <a:rPr lang="cs-CZ" i="1">
                <a:solidFill>
                  <a:schemeClr val="tx2"/>
                </a:solidFill>
              </a:rPr>
              <a:t>Přívod vzduchu stačí běžný z místnosti, tedy není zapotřebí rozpalovat krb v zimním kabátu u otevřeného okna.</a:t>
            </a:r>
          </a:p>
          <a:p>
            <a:endParaRPr lang="cs-CZ" i="1">
              <a:solidFill>
                <a:schemeClr val="tx2"/>
              </a:solidFill>
            </a:endParaRPr>
          </a:p>
          <a:p>
            <a:r>
              <a:rPr lang="cs-CZ" sz="2400" b="1" i="1">
                <a:solidFill>
                  <a:srgbClr val="FF0000"/>
                </a:solidFill>
              </a:rPr>
              <a:t>… a takových by se našlo mnohem více …</a:t>
            </a:r>
          </a:p>
          <a:p>
            <a:pPr algn="just">
              <a:spcBef>
                <a:spcPct val="20000"/>
              </a:spcBef>
              <a:buClr>
                <a:schemeClr val="hlink"/>
              </a:buClr>
              <a:buFont typeface="Arial" charset="0"/>
              <a:buNone/>
            </a:pPr>
            <a:r>
              <a:rPr lang="cs-CZ" i="1">
                <a:solidFill>
                  <a:schemeClr val="tx2"/>
                </a:solidFill>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04800" y="188913"/>
            <a:ext cx="7772400" cy="1143000"/>
          </a:xfrm>
        </p:spPr>
        <p:txBody>
          <a:bodyPr/>
          <a:lstStyle/>
          <a:p>
            <a:r>
              <a:rPr lang="cs-CZ" dirty="0"/>
              <a:t>    Krby na biolíh /</a:t>
            </a:r>
            <a:r>
              <a:rPr lang="cs-CZ" dirty="0" err="1"/>
              <a:t>bioethanol</a:t>
            </a:r>
            <a:r>
              <a:rPr lang="cs-CZ" dirty="0"/>
              <a:t>/</a:t>
            </a:r>
          </a:p>
        </p:txBody>
      </p:sp>
      <p:sp>
        <p:nvSpPr>
          <p:cNvPr id="56323" name="Text Box 3"/>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sp>
        <p:nvSpPr>
          <p:cNvPr id="56324" name="Text Box 4"/>
          <p:cNvSpPr txBox="1">
            <a:spLocks noChangeArrowheads="1"/>
          </p:cNvSpPr>
          <p:nvPr/>
        </p:nvSpPr>
        <p:spPr bwMode="auto">
          <a:xfrm>
            <a:off x="323850" y="1916113"/>
            <a:ext cx="9001125" cy="5276850"/>
          </a:xfrm>
          <a:prstGeom prst="rect">
            <a:avLst/>
          </a:prstGeom>
          <a:noFill/>
          <a:ln w="9525">
            <a:noFill/>
            <a:miter lim="800000"/>
            <a:headEnd/>
            <a:tailEnd/>
          </a:ln>
          <a:effectLst/>
        </p:spPr>
        <p:txBody>
          <a:bodyPr>
            <a:spAutoFit/>
          </a:bodyPr>
          <a:lstStyle/>
          <a:p>
            <a:r>
              <a:rPr lang="cs-CZ" i="1">
                <a:solidFill>
                  <a:schemeClr val="tx2"/>
                </a:solidFill>
              </a:rPr>
              <a:t> </a:t>
            </a:r>
            <a:r>
              <a:rPr lang="cs-CZ" sz="2400">
                <a:effectLst>
                  <a:outerShdw blurRad="38100" dist="38100" dir="2700000" algn="tl">
                    <a:srgbClr val="000000"/>
                  </a:outerShdw>
                </a:effectLst>
              </a:rPr>
              <a:t>Experimenty:</a:t>
            </a:r>
          </a:p>
          <a:p>
            <a:endParaRPr lang="cs-CZ" sz="2400">
              <a:effectLst>
                <a:outerShdw blurRad="38100" dist="38100" dir="2700000" algn="tl">
                  <a:srgbClr val="000000"/>
                </a:outerShdw>
              </a:effectLst>
            </a:endParaRPr>
          </a:p>
          <a:p>
            <a:pPr>
              <a:buFontTx/>
              <a:buChar char="•"/>
            </a:pPr>
            <a:r>
              <a:rPr lang="cs-CZ" sz="2400" i="1">
                <a:solidFill>
                  <a:schemeClr val="tx2"/>
                </a:solidFill>
              </a:rPr>
              <a:t> barva plamene (žlutý plamen, bez prskání)</a:t>
            </a:r>
          </a:p>
          <a:p>
            <a:endParaRPr lang="cs-CZ" sz="2400" i="1">
              <a:solidFill>
                <a:schemeClr val="tx2"/>
              </a:solidFill>
            </a:endParaRPr>
          </a:p>
          <a:p>
            <a:pPr>
              <a:buFontTx/>
              <a:buChar char="•"/>
            </a:pPr>
            <a:r>
              <a:rPr lang="cs-CZ" sz="2400" i="1">
                <a:solidFill>
                  <a:schemeClr val="tx2"/>
                </a:solidFill>
              </a:rPr>
              <a:t> teplota plamenů (zóna hoření) (max 450 °C)</a:t>
            </a:r>
          </a:p>
          <a:p>
            <a:endParaRPr lang="cs-CZ" sz="2400" i="1">
              <a:solidFill>
                <a:schemeClr val="tx2"/>
              </a:solidFill>
            </a:endParaRPr>
          </a:p>
          <a:p>
            <a:pPr>
              <a:buFontTx/>
              <a:buChar char="•"/>
            </a:pPr>
            <a:r>
              <a:rPr lang="cs-CZ" sz="2400" i="1">
                <a:solidFill>
                  <a:schemeClr val="tx2"/>
                </a:solidFill>
              </a:rPr>
              <a:t> teplota vznícení (ethanol: 365 - 404 °C)</a:t>
            </a:r>
          </a:p>
          <a:p>
            <a:endParaRPr lang="cs-CZ" sz="2400" i="1">
              <a:solidFill>
                <a:schemeClr val="tx2"/>
              </a:solidFill>
            </a:endParaRPr>
          </a:p>
          <a:p>
            <a:pPr>
              <a:buFontTx/>
              <a:buChar char="•"/>
            </a:pPr>
            <a:r>
              <a:rPr lang="cs-CZ" sz="2400" i="1">
                <a:solidFill>
                  <a:schemeClr val="tx2"/>
                </a:solidFill>
              </a:rPr>
              <a:t> podmínky pro obnovení hoření při doplňování paliva</a:t>
            </a:r>
          </a:p>
          <a:p>
            <a:endParaRPr lang="cs-CZ" sz="2400" i="1">
              <a:solidFill>
                <a:schemeClr val="tx2"/>
              </a:solidFill>
            </a:endParaRPr>
          </a:p>
          <a:p>
            <a:pPr>
              <a:buFontTx/>
              <a:buChar char="•"/>
            </a:pPr>
            <a:r>
              <a:rPr lang="cs-CZ" sz="2400" i="1">
                <a:solidFill>
                  <a:schemeClr val="tx2"/>
                </a:solidFill>
              </a:rPr>
              <a:t> povrchové teploty kovové nádoby hořáku po uhasnutí plamene</a:t>
            </a:r>
          </a:p>
          <a:p>
            <a:endParaRPr lang="cs-CZ" sz="2400" i="1">
              <a:solidFill>
                <a:schemeClr val="tx2"/>
              </a:solidFill>
            </a:endParaRPr>
          </a:p>
          <a:p>
            <a:pPr>
              <a:buFontTx/>
              <a:buChar char="•"/>
            </a:pPr>
            <a:r>
              <a:rPr lang="cs-CZ" sz="2400" i="1">
                <a:solidFill>
                  <a:schemeClr val="tx2"/>
                </a:solidFill>
              </a:rPr>
              <a:t> teplota, kdy již není vizuálně patrný plamen (cca 160 °C)</a:t>
            </a:r>
          </a:p>
          <a:p>
            <a:pPr>
              <a:spcBef>
                <a:spcPct val="20000"/>
              </a:spcBef>
              <a:buClr>
                <a:schemeClr val="hlink"/>
              </a:buClr>
              <a:buFont typeface="Arial" charset="0"/>
              <a:buChar char="•"/>
            </a:pPr>
            <a:endParaRPr lang="cs-CZ" sz="2400" i="1">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cs-CZ" smtClean="0"/>
              <a:t>    Krby na biolíh /bioethanol/</a:t>
            </a:r>
            <a:endParaRPr lang="cs-CZ" dirty="0"/>
          </a:p>
        </p:txBody>
      </p:sp>
      <p:sp>
        <p:nvSpPr>
          <p:cNvPr id="57347" name="Text Box 3"/>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sp>
        <p:nvSpPr>
          <p:cNvPr id="57348" name="Text Box 4"/>
          <p:cNvSpPr txBox="1">
            <a:spLocks noChangeArrowheads="1"/>
          </p:cNvSpPr>
          <p:nvPr/>
        </p:nvSpPr>
        <p:spPr bwMode="auto">
          <a:xfrm>
            <a:off x="323850" y="2414588"/>
            <a:ext cx="9001125" cy="366712"/>
          </a:xfrm>
          <a:prstGeom prst="rect">
            <a:avLst/>
          </a:prstGeom>
          <a:noFill/>
          <a:ln w="9525">
            <a:noFill/>
            <a:miter lim="800000"/>
            <a:headEnd/>
            <a:tailEnd/>
          </a:ln>
          <a:effectLst/>
        </p:spPr>
        <p:txBody>
          <a:bodyPr>
            <a:spAutoFit/>
          </a:bodyPr>
          <a:lstStyle/>
          <a:p>
            <a:r>
              <a:rPr lang="cs-CZ" i="1">
                <a:solidFill>
                  <a:schemeClr val="tx2"/>
                </a:solidFill>
              </a:rPr>
              <a:t> </a:t>
            </a:r>
            <a:endParaRPr lang="cs-CZ" sz="2400" i="1">
              <a:solidFill>
                <a:schemeClr val="tx2"/>
              </a:solidFill>
            </a:endParaRPr>
          </a:p>
        </p:txBody>
      </p:sp>
      <p:pic>
        <p:nvPicPr>
          <p:cNvPr id="57349" name="Picture 5" descr="images2"/>
          <p:cNvPicPr>
            <a:picLocks noChangeAspect="1" noChangeArrowheads="1"/>
          </p:cNvPicPr>
          <p:nvPr/>
        </p:nvPicPr>
        <p:blipFill>
          <a:blip r:embed="rId2"/>
          <a:srcRect/>
          <a:stretch>
            <a:fillRect/>
          </a:stretch>
        </p:blipFill>
        <p:spPr bwMode="auto">
          <a:xfrm>
            <a:off x="755650" y="2238375"/>
            <a:ext cx="3384550" cy="2535238"/>
          </a:xfrm>
          <a:prstGeom prst="rect">
            <a:avLst/>
          </a:prstGeom>
          <a:noFill/>
        </p:spPr>
      </p:pic>
      <p:sp>
        <p:nvSpPr>
          <p:cNvPr id="57350" name="Text Box 6"/>
          <p:cNvSpPr txBox="1">
            <a:spLocks noChangeArrowheads="1"/>
          </p:cNvSpPr>
          <p:nvPr/>
        </p:nvSpPr>
        <p:spPr bwMode="auto">
          <a:xfrm>
            <a:off x="4572000" y="1484313"/>
            <a:ext cx="4103688" cy="5630862"/>
          </a:xfrm>
          <a:prstGeom prst="rect">
            <a:avLst/>
          </a:prstGeom>
          <a:noFill/>
          <a:ln w="9525">
            <a:noFill/>
            <a:miter lim="800000"/>
            <a:headEnd/>
            <a:tailEnd/>
          </a:ln>
          <a:effectLst/>
        </p:spPr>
        <p:txBody>
          <a:bodyPr>
            <a:spAutoFit/>
          </a:bodyPr>
          <a:lstStyle/>
          <a:p>
            <a:pPr>
              <a:spcBef>
                <a:spcPct val="50000"/>
              </a:spcBef>
            </a:pPr>
            <a:r>
              <a:rPr lang="cs-CZ"/>
              <a:t>Zásady:</a:t>
            </a:r>
          </a:p>
          <a:p>
            <a:pPr>
              <a:spcBef>
                <a:spcPct val="50000"/>
              </a:spcBef>
            </a:pPr>
            <a:endParaRPr lang="cs-CZ"/>
          </a:p>
          <a:p>
            <a:pPr>
              <a:lnSpc>
                <a:spcPct val="60000"/>
              </a:lnSpc>
              <a:spcBef>
                <a:spcPct val="50000"/>
              </a:spcBef>
              <a:buFontTx/>
              <a:buChar char="-"/>
            </a:pPr>
            <a:r>
              <a:rPr lang="cs-CZ"/>
              <a:t> </a:t>
            </a:r>
            <a:r>
              <a:rPr lang="cs-CZ">
                <a:solidFill>
                  <a:schemeClr val="tx2"/>
                </a:solidFill>
              </a:rPr>
              <a:t>Žádné experimenty</a:t>
            </a:r>
          </a:p>
          <a:p>
            <a:pPr>
              <a:lnSpc>
                <a:spcPct val="60000"/>
              </a:lnSpc>
              <a:spcBef>
                <a:spcPct val="50000"/>
              </a:spcBef>
            </a:pPr>
            <a:endParaRPr lang="cs-CZ">
              <a:solidFill>
                <a:schemeClr val="tx2"/>
              </a:solidFill>
            </a:endParaRPr>
          </a:p>
          <a:p>
            <a:pPr>
              <a:lnSpc>
                <a:spcPct val="60000"/>
              </a:lnSpc>
              <a:spcBef>
                <a:spcPct val="50000"/>
              </a:spcBef>
              <a:buFontTx/>
              <a:buChar char="-"/>
            </a:pPr>
            <a:r>
              <a:rPr lang="cs-CZ">
                <a:solidFill>
                  <a:schemeClr val="tx2"/>
                </a:solidFill>
              </a:rPr>
              <a:t> Vždy používat certifikované výrobky </a:t>
            </a:r>
          </a:p>
          <a:p>
            <a:pPr>
              <a:lnSpc>
                <a:spcPct val="60000"/>
              </a:lnSpc>
              <a:spcBef>
                <a:spcPct val="50000"/>
              </a:spcBef>
            </a:pPr>
            <a:r>
              <a:rPr lang="cs-CZ">
                <a:solidFill>
                  <a:schemeClr val="tx2"/>
                </a:solidFill>
              </a:rPr>
              <a:t>  vybavené návodem výrobce v</a:t>
            </a:r>
          </a:p>
          <a:p>
            <a:pPr>
              <a:lnSpc>
                <a:spcPct val="60000"/>
              </a:lnSpc>
              <a:spcBef>
                <a:spcPct val="50000"/>
              </a:spcBef>
            </a:pPr>
            <a:r>
              <a:rPr lang="cs-CZ">
                <a:solidFill>
                  <a:schemeClr val="tx2"/>
                </a:solidFill>
              </a:rPr>
              <a:t>  českém jazyce</a:t>
            </a:r>
          </a:p>
          <a:p>
            <a:pPr>
              <a:lnSpc>
                <a:spcPct val="60000"/>
              </a:lnSpc>
              <a:spcBef>
                <a:spcPct val="50000"/>
              </a:spcBef>
            </a:pPr>
            <a:endParaRPr lang="cs-CZ">
              <a:solidFill>
                <a:schemeClr val="tx2"/>
              </a:solidFill>
            </a:endParaRPr>
          </a:p>
          <a:p>
            <a:pPr>
              <a:lnSpc>
                <a:spcPct val="60000"/>
              </a:lnSpc>
              <a:spcBef>
                <a:spcPct val="50000"/>
              </a:spcBef>
              <a:buFontTx/>
              <a:buChar char="-"/>
            </a:pPr>
            <a:r>
              <a:rPr lang="cs-CZ">
                <a:solidFill>
                  <a:schemeClr val="tx2"/>
                </a:solidFill>
              </a:rPr>
              <a:t> Používat pouze paliva určená ke</a:t>
            </a:r>
          </a:p>
          <a:p>
            <a:pPr>
              <a:lnSpc>
                <a:spcPct val="60000"/>
              </a:lnSpc>
              <a:spcBef>
                <a:spcPct val="50000"/>
              </a:spcBef>
            </a:pPr>
            <a:r>
              <a:rPr lang="cs-CZ">
                <a:solidFill>
                  <a:schemeClr val="tx2"/>
                </a:solidFill>
              </a:rPr>
              <a:t>  spalování v krbu dle návodu výrobce</a:t>
            </a:r>
          </a:p>
          <a:p>
            <a:pPr>
              <a:lnSpc>
                <a:spcPct val="60000"/>
              </a:lnSpc>
              <a:spcBef>
                <a:spcPct val="50000"/>
              </a:spcBef>
            </a:pPr>
            <a:endParaRPr lang="cs-CZ">
              <a:solidFill>
                <a:schemeClr val="tx2"/>
              </a:solidFill>
            </a:endParaRPr>
          </a:p>
          <a:p>
            <a:pPr>
              <a:lnSpc>
                <a:spcPct val="60000"/>
              </a:lnSpc>
              <a:spcBef>
                <a:spcPct val="50000"/>
              </a:spcBef>
              <a:buFontTx/>
              <a:buChar char="-"/>
            </a:pPr>
            <a:r>
              <a:rPr lang="cs-CZ">
                <a:solidFill>
                  <a:schemeClr val="tx2"/>
                </a:solidFill>
              </a:rPr>
              <a:t> Krb nelze používat pro vytápění </a:t>
            </a:r>
          </a:p>
          <a:p>
            <a:pPr>
              <a:lnSpc>
                <a:spcPct val="60000"/>
              </a:lnSpc>
              <a:spcBef>
                <a:spcPct val="50000"/>
              </a:spcBef>
            </a:pPr>
            <a:r>
              <a:rPr lang="cs-CZ">
                <a:solidFill>
                  <a:schemeClr val="tx2"/>
                </a:solidFill>
              </a:rPr>
              <a:t>  domu</a:t>
            </a:r>
          </a:p>
          <a:p>
            <a:pPr>
              <a:lnSpc>
                <a:spcPct val="60000"/>
              </a:lnSpc>
              <a:spcBef>
                <a:spcPct val="50000"/>
              </a:spcBef>
            </a:pPr>
            <a:endParaRPr lang="cs-CZ">
              <a:solidFill>
                <a:schemeClr val="tx2"/>
              </a:solidFill>
            </a:endParaRPr>
          </a:p>
          <a:p>
            <a:pPr>
              <a:lnSpc>
                <a:spcPct val="60000"/>
              </a:lnSpc>
              <a:spcBef>
                <a:spcPct val="50000"/>
              </a:spcBef>
              <a:buFontTx/>
              <a:buChar char="-"/>
            </a:pPr>
            <a:r>
              <a:rPr lang="cs-CZ">
                <a:solidFill>
                  <a:schemeClr val="tx2"/>
                </a:solidFill>
              </a:rPr>
              <a:t> Dodržovat bezpečnostní předpisy </a:t>
            </a:r>
          </a:p>
          <a:p>
            <a:pPr>
              <a:lnSpc>
                <a:spcPct val="60000"/>
              </a:lnSpc>
              <a:spcBef>
                <a:spcPct val="50000"/>
              </a:spcBef>
            </a:pPr>
            <a:r>
              <a:rPr lang="cs-CZ">
                <a:solidFill>
                  <a:schemeClr val="tx2"/>
                </a:solidFill>
              </a:rPr>
              <a:t>  výrobce</a:t>
            </a:r>
          </a:p>
          <a:p>
            <a:pPr>
              <a:lnSpc>
                <a:spcPct val="60000"/>
              </a:lnSpc>
              <a:spcBef>
                <a:spcPct val="50000"/>
              </a:spcBef>
            </a:pPr>
            <a:endParaRPr lang="cs-CZ" b="1">
              <a:solidFill>
                <a:srgbClr val="FF0000"/>
              </a:solidFill>
            </a:endParaRPr>
          </a:p>
          <a:p>
            <a:pPr>
              <a:lnSpc>
                <a:spcPct val="60000"/>
              </a:lnSpc>
              <a:spcBef>
                <a:spcPct val="50000"/>
              </a:spcBef>
              <a:buFontTx/>
              <a:buChar char="-"/>
            </a:pPr>
            <a:endParaRPr lang="cs-CZ" b="1">
              <a:solidFill>
                <a:srgbClr val="FF0000"/>
              </a:solidFill>
            </a:endParaRPr>
          </a:p>
        </p:txBody>
      </p:sp>
      <p:sp>
        <p:nvSpPr>
          <p:cNvPr id="57351" name="Text Box 7"/>
          <p:cNvSpPr txBox="1">
            <a:spLocks noChangeArrowheads="1"/>
          </p:cNvSpPr>
          <p:nvPr/>
        </p:nvSpPr>
        <p:spPr bwMode="auto">
          <a:xfrm>
            <a:off x="323850" y="5013325"/>
            <a:ext cx="3960813" cy="2284413"/>
          </a:xfrm>
          <a:prstGeom prst="rect">
            <a:avLst/>
          </a:prstGeom>
          <a:noFill/>
          <a:ln w="9525">
            <a:noFill/>
            <a:miter lim="800000"/>
            <a:headEnd/>
            <a:tailEnd/>
          </a:ln>
          <a:effectLst/>
        </p:spPr>
        <p:txBody>
          <a:bodyPr>
            <a:spAutoFit/>
          </a:bodyPr>
          <a:lstStyle/>
          <a:p>
            <a:pPr>
              <a:spcBef>
                <a:spcPct val="50000"/>
              </a:spcBef>
            </a:pPr>
            <a:r>
              <a:rPr lang="cs-CZ"/>
              <a:t>A hlavně:</a:t>
            </a:r>
          </a:p>
          <a:p>
            <a:endParaRPr lang="cs-CZ" b="1">
              <a:solidFill>
                <a:srgbClr val="FF0000"/>
              </a:solidFill>
            </a:endParaRPr>
          </a:p>
          <a:p>
            <a:r>
              <a:rPr lang="cs-CZ" sz="2400" b="1">
                <a:solidFill>
                  <a:srgbClr val="FF0000"/>
                </a:solidFill>
              </a:rPr>
              <a:t>Nikdy nedolévat palivo do ještě nezchladlého zásobníku</a:t>
            </a:r>
          </a:p>
          <a:p>
            <a:pPr>
              <a:spcBef>
                <a:spcPct val="50000"/>
              </a:spcBef>
            </a:pPr>
            <a:endParaRPr lang="cs-CZ"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cs-CZ"/>
              <a:t>    Krby na biolíh /bioethanol/</a:t>
            </a:r>
          </a:p>
        </p:txBody>
      </p:sp>
      <p:sp>
        <p:nvSpPr>
          <p:cNvPr id="58371" name="Text Box 3"/>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sp>
        <p:nvSpPr>
          <p:cNvPr id="58372" name="Text Box 4"/>
          <p:cNvSpPr txBox="1">
            <a:spLocks noChangeArrowheads="1"/>
          </p:cNvSpPr>
          <p:nvPr/>
        </p:nvSpPr>
        <p:spPr bwMode="auto">
          <a:xfrm>
            <a:off x="323850" y="2414588"/>
            <a:ext cx="9001125" cy="366712"/>
          </a:xfrm>
          <a:prstGeom prst="rect">
            <a:avLst/>
          </a:prstGeom>
          <a:noFill/>
          <a:ln w="9525">
            <a:noFill/>
            <a:miter lim="800000"/>
            <a:headEnd/>
            <a:tailEnd/>
          </a:ln>
          <a:effectLst/>
        </p:spPr>
        <p:txBody>
          <a:bodyPr>
            <a:spAutoFit/>
          </a:bodyPr>
          <a:lstStyle/>
          <a:p>
            <a:r>
              <a:rPr lang="cs-CZ" i="1">
                <a:solidFill>
                  <a:schemeClr val="tx2"/>
                </a:solidFill>
              </a:rPr>
              <a:t> </a:t>
            </a:r>
            <a:endParaRPr lang="cs-CZ" sz="2400" i="1">
              <a:solidFill>
                <a:schemeClr val="tx2"/>
              </a:solidFill>
            </a:endParaRPr>
          </a:p>
        </p:txBody>
      </p:sp>
      <p:pic>
        <p:nvPicPr>
          <p:cNvPr id="58375" name="Picture 7" descr="images"/>
          <p:cNvPicPr>
            <a:picLocks noChangeAspect="1" noChangeArrowheads="1"/>
          </p:cNvPicPr>
          <p:nvPr/>
        </p:nvPicPr>
        <p:blipFill>
          <a:blip r:embed="rId2"/>
          <a:srcRect/>
          <a:stretch>
            <a:fillRect/>
          </a:stretch>
        </p:blipFill>
        <p:spPr bwMode="auto">
          <a:xfrm>
            <a:off x="395288" y="1803400"/>
            <a:ext cx="6624637" cy="4962525"/>
          </a:xfrm>
          <a:prstGeom prst="rect">
            <a:avLst/>
          </a:prstGeom>
          <a:noFill/>
        </p:spPr>
      </p:pic>
      <p:sp>
        <p:nvSpPr>
          <p:cNvPr id="58376" name="Text Box 8"/>
          <p:cNvSpPr txBox="1">
            <a:spLocks noChangeArrowheads="1"/>
          </p:cNvSpPr>
          <p:nvPr/>
        </p:nvSpPr>
        <p:spPr bwMode="auto">
          <a:xfrm rot="-1539396">
            <a:off x="5002213" y="1916113"/>
            <a:ext cx="4249737" cy="914400"/>
          </a:xfrm>
          <a:prstGeom prst="rect">
            <a:avLst/>
          </a:prstGeom>
          <a:noFill/>
          <a:ln w="9525">
            <a:noFill/>
            <a:miter lim="800000"/>
            <a:headEnd/>
            <a:tailEnd/>
          </a:ln>
          <a:effectLst/>
        </p:spPr>
        <p:txBody>
          <a:bodyPr>
            <a:spAutoFit/>
          </a:bodyPr>
          <a:lstStyle/>
          <a:p>
            <a:pPr>
              <a:spcBef>
                <a:spcPct val="50000"/>
              </a:spcBef>
            </a:pPr>
            <a:r>
              <a:rPr lang="cs-CZ" sz="5400" b="1">
                <a:solidFill>
                  <a:schemeClr val="tx2"/>
                </a:solidFill>
              </a:rPr>
              <a:t>Memento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04800" y="115888"/>
            <a:ext cx="7772400" cy="1143000"/>
          </a:xfrm>
        </p:spPr>
        <p:txBody>
          <a:bodyPr/>
          <a:lstStyle/>
          <a:p>
            <a:r>
              <a:rPr lang="cs-CZ" dirty="0"/>
              <a:t>    Krby na biolíh /</a:t>
            </a:r>
            <a:r>
              <a:rPr lang="cs-CZ" dirty="0" err="1"/>
              <a:t>bioethanol</a:t>
            </a:r>
            <a:r>
              <a:rPr lang="cs-CZ" dirty="0"/>
              <a:t>/</a:t>
            </a:r>
          </a:p>
        </p:txBody>
      </p:sp>
      <p:sp>
        <p:nvSpPr>
          <p:cNvPr id="59395" name="Text Box 3"/>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sp>
        <p:nvSpPr>
          <p:cNvPr id="59396" name="Text Box 4"/>
          <p:cNvSpPr txBox="1">
            <a:spLocks noChangeArrowheads="1"/>
          </p:cNvSpPr>
          <p:nvPr/>
        </p:nvSpPr>
        <p:spPr bwMode="auto">
          <a:xfrm>
            <a:off x="323850" y="2414588"/>
            <a:ext cx="9001125" cy="366712"/>
          </a:xfrm>
          <a:prstGeom prst="rect">
            <a:avLst/>
          </a:prstGeom>
          <a:noFill/>
          <a:ln w="9525">
            <a:noFill/>
            <a:miter lim="800000"/>
            <a:headEnd/>
            <a:tailEnd/>
          </a:ln>
          <a:effectLst/>
        </p:spPr>
        <p:txBody>
          <a:bodyPr>
            <a:spAutoFit/>
          </a:bodyPr>
          <a:lstStyle/>
          <a:p>
            <a:r>
              <a:rPr lang="cs-CZ" i="1">
                <a:solidFill>
                  <a:schemeClr val="tx2"/>
                </a:solidFill>
              </a:rPr>
              <a:t> </a:t>
            </a:r>
            <a:endParaRPr lang="cs-CZ" sz="2400" i="1">
              <a:solidFill>
                <a:schemeClr val="tx2"/>
              </a:solidFill>
            </a:endParaRPr>
          </a:p>
        </p:txBody>
      </p:sp>
      <p:sp>
        <p:nvSpPr>
          <p:cNvPr id="59399" name="Text Box 7"/>
          <p:cNvSpPr txBox="1">
            <a:spLocks noChangeArrowheads="1"/>
          </p:cNvSpPr>
          <p:nvPr/>
        </p:nvSpPr>
        <p:spPr bwMode="auto">
          <a:xfrm>
            <a:off x="755650" y="5502275"/>
            <a:ext cx="3816350" cy="519113"/>
          </a:xfrm>
          <a:prstGeom prst="rect">
            <a:avLst/>
          </a:prstGeom>
          <a:noFill/>
          <a:ln w="9525">
            <a:noFill/>
            <a:miter lim="800000"/>
            <a:headEnd/>
            <a:tailEnd/>
          </a:ln>
          <a:effectLst/>
        </p:spPr>
        <p:txBody>
          <a:bodyPr>
            <a:spAutoFit/>
          </a:bodyPr>
          <a:lstStyle/>
          <a:p>
            <a:pPr>
              <a:spcBef>
                <a:spcPct val="50000"/>
              </a:spcBef>
            </a:pPr>
            <a:r>
              <a:rPr lang="cs-CZ" sz="2800">
                <a:solidFill>
                  <a:schemeClr val="tx2"/>
                </a:solidFill>
              </a:rPr>
              <a:t>Děkuji za pozornost</a:t>
            </a:r>
          </a:p>
        </p:txBody>
      </p:sp>
      <p:pic>
        <p:nvPicPr>
          <p:cNvPr id="59403" name="Picture 11" descr="images5"/>
          <p:cNvPicPr>
            <a:picLocks noChangeAspect="1" noChangeArrowheads="1"/>
          </p:cNvPicPr>
          <p:nvPr/>
        </p:nvPicPr>
        <p:blipFill>
          <a:blip r:embed="rId2"/>
          <a:srcRect/>
          <a:stretch>
            <a:fillRect/>
          </a:stretch>
        </p:blipFill>
        <p:spPr bwMode="auto">
          <a:xfrm>
            <a:off x="2843213" y="1916113"/>
            <a:ext cx="6338887" cy="3529012"/>
          </a:xfrm>
          <a:prstGeom prst="rect">
            <a:avLst/>
          </a:prstGeom>
          <a:noFill/>
        </p:spPr>
      </p:pic>
      <p:sp>
        <p:nvSpPr>
          <p:cNvPr id="59404" name="Text Box 12"/>
          <p:cNvSpPr txBox="1">
            <a:spLocks noChangeArrowheads="1"/>
          </p:cNvSpPr>
          <p:nvPr/>
        </p:nvSpPr>
        <p:spPr bwMode="auto">
          <a:xfrm>
            <a:off x="179388" y="1141413"/>
            <a:ext cx="2089150" cy="4664075"/>
          </a:xfrm>
          <a:prstGeom prst="rect">
            <a:avLst/>
          </a:prstGeom>
          <a:noFill/>
          <a:ln w="9525">
            <a:noFill/>
            <a:miter lim="800000"/>
            <a:headEnd/>
            <a:tailEnd/>
          </a:ln>
          <a:effectLst/>
        </p:spPr>
        <p:txBody>
          <a:bodyPr>
            <a:spAutoFit/>
          </a:bodyPr>
          <a:lstStyle/>
          <a:p>
            <a:pPr>
              <a:spcBef>
                <a:spcPct val="50000"/>
              </a:spcBef>
            </a:pPr>
            <a:r>
              <a:rPr lang="cs-CZ" sz="30000" b="1">
                <a:solidFill>
                  <a:srgbClr val="FF0000"/>
                </a:solidFill>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115888"/>
            <a:ext cx="7772400" cy="1143000"/>
          </a:xfrm>
        </p:spPr>
        <p:txBody>
          <a:bodyPr/>
          <a:lstStyle/>
          <a:p>
            <a:r>
              <a:rPr lang="cs-CZ"/>
              <a:t>    Krby na biolíh /bioethanol/</a:t>
            </a:r>
          </a:p>
        </p:txBody>
      </p:sp>
      <p:sp>
        <p:nvSpPr>
          <p:cNvPr id="48135" name="Text Box 7"/>
          <p:cNvSpPr txBox="1">
            <a:spLocks noChangeArrowheads="1"/>
          </p:cNvSpPr>
          <p:nvPr/>
        </p:nvSpPr>
        <p:spPr bwMode="auto">
          <a:xfrm>
            <a:off x="396875" y="2614613"/>
            <a:ext cx="3527425" cy="3195637"/>
          </a:xfrm>
          <a:prstGeom prst="rect">
            <a:avLst/>
          </a:prstGeom>
          <a:noFill/>
          <a:ln w="9525">
            <a:noFill/>
            <a:miter lim="800000"/>
            <a:headEnd/>
            <a:tailEnd/>
          </a:ln>
          <a:effectLst/>
        </p:spPr>
        <p:txBody>
          <a:bodyPr>
            <a:spAutoFit/>
          </a:bodyPr>
          <a:lstStyle/>
          <a:p>
            <a:r>
              <a:rPr lang="cs-CZ" sz="2400">
                <a:effectLst>
                  <a:outerShdw blurRad="38100" dist="38100" dir="2700000" algn="tl">
                    <a:srgbClr val="000000"/>
                  </a:outerShdw>
                </a:effectLst>
              </a:rPr>
              <a:t>Krby jako „dekorace“:</a:t>
            </a:r>
          </a:p>
          <a:p>
            <a:endParaRPr lang="cs-CZ" sz="2400">
              <a:effectLst>
                <a:outerShdw blurRad="38100" dist="38100" dir="2700000" algn="tl">
                  <a:srgbClr val="000000"/>
                </a:outerShdw>
              </a:effectLst>
            </a:endParaRPr>
          </a:p>
          <a:p>
            <a:pPr>
              <a:buFontTx/>
              <a:buChar char="•"/>
            </a:pPr>
            <a:r>
              <a:rPr lang="cs-CZ" sz="2400">
                <a:effectLst>
                  <a:outerShdw blurRad="38100" dist="38100" dir="2700000" algn="tl">
                    <a:srgbClr val="000000"/>
                  </a:outerShdw>
                </a:effectLst>
              </a:rPr>
              <a:t>   stolní</a:t>
            </a:r>
          </a:p>
          <a:p>
            <a:pPr>
              <a:buFontTx/>
              <a:buChar char="•"/>
            </a:pPr>
            <a:r>
              <a:rPr lang="cs-CZ" sz="2400">
                <a:effectLst>
                  <a:outerShdw blurRad="38100" dist="38100" dir="2700000" algn="tl">
                    <a:srgbClr val="000000"/>
                  </a:outerShdw>
                </a:effectLst>
              </a:rPr>
              <a:t>   nástěnné</a:t>
            </a:r>
          </a:p>
          <a:p>
            <a:pPr>
              <a:buFontTx/>
              <a:buChar char="•"/>
            </a:pPr>
            <a:r>
              <a:rPr lang="cs-CZ" sz="2400">
                <a:effectLst>
                  <a:outerShdw blurRad="38100" dist="38100" dir="2700000" algn="tl">
                    <a:srgbClr val="000000"/>
                  </a:outerShdw>
                </a:effectLst>
              </a:rPr>
              <a:t>   volně stojící</a:t>
            </a:r>
          </a:p>
          <a:p>
            <a:pPr>
              <a:buFontTx/>
              <a:buChar char="•"/>
            </a:pPr>
            <a:r>
              <a:rPr lang="cs-CZ" sz="2400">
                <a:effectLst>
                  <a:outerShdw blurRad="38100" dist="38100" dir="2700000" algn="tl">
                    <a:srgbClr val="000000"/>
                  </a:outerShdw>
                </a:effectLst>
              </a:rPr>
              <a:t>   vestavné</a:t>
            </a:r>
          </a:p>
          <a:p>
            <a:pPr>
              <a:buFontTx/>
              <a:buChar char="•"/>
            </a:pPr>
            <a:r>
              <a:rPr lang="cs-CZ" sz="2400">
                <a:effectLst>
                  <a:outerShdw blurRad="38100" dist="38100" dir="2700000" algn="tl">
                    <a:srgbClr val="000000"/>
                  </a:outerShdw>
                </a:effectLst>
              </a:rPr>
              <a:t>   zavěšené v prostoru</a:t>
            </a:r>
          </a:p>
          <a:p>
            <a:pPr>
              <a:spcBef>
                <a:spcPct val="50000"/>
              </a:spcBef>
            </a:pPr>
            <a:endParaRPr lang="cs-CZ" sz="2400"/>
          </a:p>
        </p:txBody>
      </p:sp>
      <p:sp>
        <p:nvSpPr>
          <p:cNvPr id="48137" name="Text Box 9"/>
          <p:cNvSpPr txBox="1">
            <a:spLocks noChangeArrowheads="1"/>
          </p:cNvSpPr>
          <p:nvPr/>
        </p:nvSpPr>
        <p:spPr bwMode="auto">
          <a:xfrm>
            <a:off x="4211638" y="2609850"/>
            <a:ext cx="4897437" cy="3560763"/>
          </a:xfrm>
          <a:prstGeom prst="rect">
            <a:avLst/>
          </a:prstGeom>
          <a:noFill/>
          <a:ln w="9525">
            <a:noFill/>
            <a:miter lim="800000"/>
            <a:headEnd/>
            <a:tailEnd/>
          </a:ln>
          <a:effectLst/>
        </p:spPr>
        <p:txBody>
          <a:bodyPr>
            <a:spAutoFit/>
          </a:bodyPr>
          <a:lstStyle/>
          <a:p>
            <a:r>
              <a:rPr lang="cs-CZ" sz="2400">
                <a:solidFill>
                  <a:schemeClr val="tx2"/>
                </a:solidFill>
              </a:rPr>
              <a:t>Výhody řešení:</a:t>
            </a:r>
          </a:p>
          <a:p>
            <a:endParaRPr lang="cs-CZ" sz="2400">
              <a:solidFill>
                <a:schemeClr val="tx2"/>
              </a:solidFill>
            </a:endParaRPr>
          </a:p>
          <a:p>
            <a:pPr>
              <a:buFontTx/>
              <a:buChar char="•"/>
            </a:pPr>
            <a:r>
              <a:rPr lang="cs-CZ" sz="2400">
                <a:solidFill>
                  <a:schemeClr val="tx2"/>
                </a:solidFill>
              </a:rPr>
              <a:t>  nízká cena</a:t>
            </a:r>
          </a:p>
          <a:p>
            <a:pPr>
              <a:buFontTx/>
              <a:buChar char="•"/>
            </a:pPr>
            <a:r>
              <a:rPr lang="cs-CZ" sz="2400">
                <a:solidFill>
                  <a:schemeClr val="tx2"/>
                </a:solidFill>
              </a:rPr>
              <a:t>  jednoduchá instalace</a:t>
            </a:r>
          </a:p>
          <a:p>
            <a:pPr>
              <a:buFontTx/>
              <a:buChar char="•"/>
            </a:pPr>
            <a:r>
              <a:rPr lang="cs-CZ" sz="2400">
                <a:solidFill>
                  <a:schemeClr val="tx2"/>
                </a:solidFill>
              </a:rPr>
              <a:t>  lze instalovat i tam kde není</a:t>
            </a:r>
          </a:p>
          <a:p>
            <a:r>
              <a:rPr lang="cs-CZ" sz="2400">
                <a:solidFill>
                  <a:schemeClr val="tx2"/>
                </a:solidFill>
              </a:rPr>
              <a:t>   možné realizovat klasický krb</a:t>
            </a:r>
          </a:p>
          <a:p>
            <a:pPr>
              <a:buFontTx/>
              <a:buChar char="•"/>
            </a:pPr>
            <a:r>
              <a:rPr lang="cs-CZ" sz="2400">
                <a:solidFill>
                  <a:schemeClr val="tx2"/>
                </a:solidFill>
              </a:rPr>
              <a:t>  není třeba řešit spalinovou cestu</a:t>
            </a:r>
          </a:p>
          <a:p>
            <a:pPr>
              <a:buFontTx/>
              <a:buChar char="•"/>
            </a:pPr>
            <a:r>
              <a:rPr lang="cs-CZ" sz="2400">
                <a:solidFill>
                  <a:schemeClr val="tx2"/>
                </a:solidFill>
              </a:rPr>
              <a:t>  finančně nenáročný provoz</a:t>
            </a:r>
          </a:p>
          <a:p>
            <a:pPr>
              <a:spcBef>
                <a:spcPct val="50000"/>
              </a:spcBef>
            </a:pPr>
            <a:endParaRPr lang="cs-CZ" sz="240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cs-CZ"/>
              <a:t>    Krby na biolíh</a:t>
            </a:r>
          </a:p>
        </p:txBody>
      </p:sp>
      <p:pic>
        <p:nvPicPr>
          <p:cNvPr id="46084" name="Picture 4" descr="Obrázek2"/>
          <p:cNvPicPr>
            <a:picLocks noChangeAspect="1" noChangeArrowheads="1"/>
          </p:cNvPicPr>
          <p:nvPr/>
        </p:nvPicPr>
        <p:blipFill>
          <a:blip r:embed="rId2"/>
          <a:srcRect/>
          <a:stretch>
            <a:fillRect/>
          </a:stretch>
        </p:blipFill>
        <p:spPr bwMode="auto">
          <a:xfrm>
            <a:off x="5292725" y="620713"/>
            <a:ext cx="3389313" cy="2987675"/>
          </a:xfrm>
          <a:prstGeom prst="rect">
            <a:avLst/>
          </a:prstGeom>
          <a:noFill/>
        </p:spPr>
      </p:pic>
      <p:pic>
        <p:nvPicPr>
          <p:cNvPr id="46085" name="Picture 5" descr="Obrázek3"/>
          <p:cNvPicPr>
            <a:picLocks noChangeAspect="1" noChangeArrowheads="1"/>
          </p:cNvPicPr>
          <p:nvPr/>
        </p:nvPicPr>
        <p:blipFill>
          <a:blip r:embed="rId3"/>
          <a:srcRect/>
          <a:stretch>
            <a:fillRect/>
          </a:stretch>
        </p:blipFill>
        <p:spPr bwMode="auto">
          <a:xfrm>
            <a:off x="4371975" y="3644900"/>
            <a:ext cx="4303713" cy="2987675"/>
          </a:xfrm>
          <a:prstGeom prst="rect">
            <a:avLst/>
          </a:prstGeom>
          <a:noFill/>
        </p:spPr>
      </p:pic>
      <p:pic>
        <p:nvPicPr>
          <p:cNvPr id="46086" name="Picture 6" descr="Obrázek4"/>
          <p:cNvPicPr>
            <a:picLocks noChangeAspect="1" noChangeArrowheads="1"/>
          </p:cNvPicPr>
          <p:nvPr/>
        </p:nvPicPr>
        <p:blipFill>
          <a:blip r:embed="rId4"/>
          <a:srcRect/>
          <a:stretch>
            <a:fillRect/>
          </a:stretch>
        </p:blipFill>
        <p:spPr bwMode="auto">
          <a:xfrm>
            <a:off x="323850" y="3573463"/>
            <a:ext cx="3898900" cy="299243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80975" y="-26988"/>
            <a:ext cx="8839200" cy="1143001"/>
          </a:xfrm>
        </p:spPr>
        <p:txBody>
          <a:bodyPr/>
          <a:lstStyle/>
          <a:p>
            <a:r>
              <a:rPr lang="cs-CZ" sz="3600" b="1"/>
              <a:t>    Ethanol - fyzikální a chemické vlastnosti  </a:t>
            </a:r>
          </a:p>
        </p:txBody>
      </p:sp>
      <p:sp>
        <p:nvSpPr>
          <p:cNvPr id="47107" name="Rectangle 3"/>
          <p:cNvSpPr>
            <a:spLocks noGrp="1" noChangeArrowheads="1"/>
          </p:cNvSpPr>
          <p:nvPr>
            <p:ph type="body" idx="1"/>
          </p:nvPr>
        </p:nvSpPr>
        <p:spPr>
          <a:xfrm>
            <a:off x="250825" y="1981200"/>
            <a:ext cx="7772400" cy="4114800"/>
          </a:xfrm>
        </p:spPr>
        <p:txBody>
          <a:bodyPr/>
          <a:lstStyle/>
          <a:p>
            <a:pPr>
              <a:lnSpc>
                <a:spcPct val="80000"/>
              </a:lnSpc>
            </a:pPr>
            <a:r>
              <a:rPr lang="cs-CZ" sz="1800"/>
              <a:t>Skupenství při 20 °C      kapalina</a:t>
            </a:r>
          </a:p>
          <a:p>
            <a:pPr>
              <a:lnSpc>
                <a:spcPct val="80000"/>
              </a:lnSpc>
            </a:pPr>
            <a:r>
              <a:rPr lang="cs-CZ" sz="1800"/>
              <a:t>Barva                             bez barvy</a:t>
            </a:r>
          </a:p>
          <a:p>
            <a:pPr>
              <a:lnSpc>
                <a:spcPct val="80000"/>
              </a:lnSpc>
            </a:pPr>
            <a:r>
              <a:rPr lang="cs-CZ" sz="1800"/>
              <a:t>Zápach                          charakteristický alkoholový</a:t>
            </a:r>
          </a:p>
          <a:p>
            <a:pPr>
              <a:lnSpc>
                <a:spcPct val="80000"/>
              </a:lnSpc>
            </a:pPr>
            <a:r>
              <a:rPr lang="cs-CZ" sz="1800"/>
              <a:t>Bod varu (°C)                 78,3 (ethanol)</a:t>
            </a:r>
          </a:p>
          <a:p>
            <a:pPr>
              <a:lnSpc>
                <a:spcPct val="80000"/>
              </a:lnSpc>
            </a:pPr>
            <a:r>
              <a:rPr lang="cs-CZ" sz="1800"/>
              <a:t>Bod vzplanutí(°C)          13 (ethanol)</a:t>
            </a:r>
          </a:p>
          <a:p>
            <a:pPr>
              <a:lnSpc>
                <a:spcPct val="80000"/>
              </a:lnSpc>
            </a:pPr>
            <a:r>
              <a:rPr lang="cs-CZ" sz="1800">
                <a:solidFill>
                  <a:schemeClr val="tx2"/>
                </a:solidFill>
              </a:rPr>
              <a:t>Hořlavost                        vysoce hořlavý</a:t>
            </a:r>
          </a:p>
          <a:p>
            <a:pPr>
              <a:lnSpc>
                <a:spcPct val="80000"/>
              </a:lnSpc>
            </a:pPr>
            <a:r>
              <a:rPr lang="cs-CZ" sz="1800"/>
              <a:t>dolní mez (%obj.)           3,1 (ethanol)</a:t>
            </a:r>
          </a:p>
          <a:p>
            <a:pPr>
              <a:lnSpc>
                <a:spcPct val="80000"/>
              </a:lnSpc>
            </a:pPr>
            <a:r>
              <a:rPr lang="cs-CZ" sz="1800"/>
              <a:t>Meze výbušnosti</a:t>
            </a:r>
          </a:p>
          <a:p>
            <a:pPr>
              <a:lnSpc>
                <a:spcPct val="80000"/>
              </a:lnSpc>
            </a:pPr>
            <a:r>
              <a:rPr lang="cs-CZ" sz="1800"/>
              <a:t>horní mez (%obj.)           27,7 (ethanol)</a:t>
            </a:r>
          </a:p>
          <a:p>
            <a:r>
              <a:rPr lang="cs-CZ" sz="1800">
                <a:solidFill>
                  <a:schemeClr val="tx2"/>
                </a:solidFill>
              </a:rPr>
              <a:t>Teplota vznícení (°C)     400 (ethanol)</a:t>
            </a:r>
          </a:p>
          <a:p>
            <a:r>
              <a:rPr lang="cs-CZ" sz="1800">
                <a:solidFill>
                  <a:schemeClr val="tx2"/>
                </a:solidFill>
              </a:rPr>
              <a:t>Třída nebezpečnosti       I (ethanol)</a:t>
            </a:r>
          </a:p>
          <a:p>
            <a:r>
              <a:rPr lang="cs-CZ" sz="1800"/>
              <a:t>Teplotní třída                  T2 (ethanol)</a:t>
            </a:r>
          </a:p>
          <a:p>
            <a:r>
              <a:rPr lang="cs-CZ" sz="1800">
                <a:solidFill>
                  <a:schemeClr val="tx2"/>
                </a:solidFill>
              </a:rPr>
              <a:t>Skupina výbušnosti:        II.B (ethanol)</a:t>
            </a:r>
          </a:p>
          <a:p>
            <a:r>
              <a:rPr lang="cs-CZ" sz="1800"/>
              <a:t>Kritická teplota (°C):        243 (ethanol)</a:t>
            </a:r>
          </a:p>
          <a:p>
            <a:r>
              <a:rPr lang="cs-CZ" sz="1800">
                <a:solidFill>
                  <a:schemeClr val="tx2"/>
                </a:solidFill>
              </a:rPr>
              <a:t>Teplota plamene (°C):     2086 (ethanol)</a:t>
            </a:r>
          </a:p>
        </p:txBody>
      </p:sp>
      <p:sp>
        <p:nvSpPr>
          <p:cNvPr id="47109" name="Text Box 5"/>
          <p:cNvSpPr txBox="1">
            <a:spLocks noChangeArrowheads="1"/>
          </p:cNvSpPr>
          <p:nvPr/>
        </p:nvSpPr>
        <p:spPr bwMode="auto">
          <a:xfrm>
            <a:off x="6011863" y="1555750"/>
            <a:ext cx="3132137" cy="3025775"/>
          </a:xfrm>
          <a:prstGeom prst="rect">
            <a:avLst/>
          </a:prstGeom>
          <a:noFill/>
          <a:ln w="9525">
            <a:noFill/>
            <a:miter lim="800000"/>
            <a:headEnd/>
            <a:tailEnd/>
          </a:ln>
          <a:effectLst/>
        </p:spPr>
        <p:txBody>
          <a:bodyPr>
            <a:spAutoFit/>
          </a:bodyPr>
          <a:lstStyle/>
          <a:p>
            <a:r>
              <a:rPr lang="cs-CZ" sz="1600">
                <a:solidFill>
                  <a:schemeClr val="tx2"/>
                </a:solidFill>
              </a:rPr>
              <a:t>Vysoce hořlavá kapalina.</a:t>
            </a:r>
            <a:r>
              <a:rPr lang="cs-CZ" sz="1600"/>
              <a:t> </a:t>
            </a:r>
            <a:r>
              <a:rPr lang="cs-CZ" sz="1600">
                <a:solidFill>
                  <a:schemeClr val="tx2"/>
                </a:solidFill>
              </a:rPr>
              <a:t>Rychle se odpařuje, páry jsou vznětlivé a se vzduchem tvoří výbušné směsi těžší než vzduch. Vznícení je možné působením horkých povrchů, jiskry nebo otevřeného plamene. Páry se drží při zemi, rychle se šíří do velkých vzdáleností. S vodou se dokonale mísí a při vysokých koncentracích se mohou nad hladinou tvořit výbušné směsi.</a:t>
            </a:r>
          </a:p>
        </p:txBody>
      </p:sp>
      <p:pic>
        <p:nvPicPr>
          <p:cNvPr id="47110" name="Picture 6" descr="images3"/>
          <p:cNvPicPr>
            <a:picLocks noChangeAspect="1" noChangeArrowheads="1"/>
          </p:cNvPicPr>
          <p:nvPr/>
        </p:nvPicPr>
        <p:blipFill>
          <a:blip r:embed="rId2"/>
          <a:srcRect/>
          <a:stretch>
            <a:fillRect/>
          </a:stretch>
        </p:blipFill>
        <p:spPr bwMode="auto">
          <a:xfrm>
            <a:off x="6084888" y="4581525"/>
            <a:ext cx="3059112" cy="230346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04800" y="188913"/>
            <a:ext cx="7772400" cy="1143000"/>
          </a:xfrm>
        </p:spPr>
        <p:txBody>
          <a:bodyPr/>
          <a:lstStyle/>
          <a:p>
            <a:r>
              <a:rPr lang="cs-CZ"/>
              <a:t>    Krby na biolíh /bioethanol/</a:t>
            </a:r>
          </a:p>
        </p:txBody>
      </p:sp>
      <p:sp>
        <p:nvSpPr>
          <p:cNvPr id="49157" name="Text Box 5"/>
          <p:cNvSpPr txBox="1">
            <a:spLocks noChangeArrowheads="1"/>
          </p:cNvSpPr>
          <p:nvPr/>
        </p:nvSpPr>
        <p:spPr bwMode="auto">
          <a:xfrm>
            <a:off x="250825" y="2763838"/>
            <a:ext cx="3744913" cy="3195637"/>
          </a:xfrm>
          <a:prstGeom prst="rect">
            <a:avLst/>
          </a:prstGeom>
          <a:noFill/>
          <a:ln w="9525">
            <a:noFill/>
            <a:miter lim="800000"/>
            <a:headEnd/>
            <a:tailEnd/>
          </a:ln>
          <a:effectLst/>
        </p:spPr>
        <p:txBody>
          <a:bodyPr>
            <a:spAutoFit/>
          </a:bodyPr>
          <a:lstStyle/>
          <a:p>
            <a:r>
              <a:rPr lang="cs-CZ" sz="2400">
                <a:effectLst>
                  <a:outerShdw blurRad="38100" dist="38100" dir="2700000" algn="tl">
                    <a:srgbClr val="000000"/>
                  </a:outerShdw>
                </a:effectLst>
              </a:rPr>
              <a:t>Potenciální rizika:</a:t>
            </a:r>
          </a:p>
          <a:p>
            <a:endParaRPr lang="cs-CZ" sz="2400">
              <a:effectLst>
                <a:outerShdw blurRad="38100" dist="38100" dir="2700000" algn="tl">
                  <a:srgbClr val="000000"/>
                </a:outerShdw>
              </a:effectLst>
            </a:endParaRPr>
          </a:p>
          <a:p>
            <a:pPr>
              <a:buFontTx/>
              <a:buChar char="•"/>
            </a:pPr>
            <a:r>
              <a:rPr lang="cs-CZ" sz="2400">
                <a:effectLst>
                  <a:outerShdw blurRad="38100" dist="38100" dir="2700000" algn="tl">
                    <a:srgbClr val="000000"/>
                  </a:outerShdw>
                </a:effectLst>
              </a:rPr>
              <a:t> spotřeba vzdušného O2</a:t>
            </a:r>
          </a:p>
          <a:p>
            <a:r>
              <a:rPr lang="cs-CZ" sz="2400">
                <a:effectLst>
                  <a:outerShdw blurRad="38100" dist="38100" dir="2700000" algn="tl">
                    <a:srgbClr val="000000"/>
                  </a:outerShdw>
                </a:effectLst>
              </a:rPr>
              <a:t>  a s tím spojená nutnost </a:t>
            </a:r>
          </a:p>
          <a:p>
            <a:r>
              <a:rPr lang="cs-CZ" sz="2400">
                <a:effectLst>
                  <a:outerShdw blurRad="38100" dist="38100" dir="2700000" algn="tl">
                    <a:srgbClr val="000000"/>
                  </a:outerShdw>
                </a:effectLst>
              </a:rPr>
              <a:t>  větrat</a:t>
            </a:r>
          </a:p>
          <a:p>
            <a:endParaRPr lang="cs-CZ" sz="2400">
              <a:effectLst>
                <a:outerShdw blurRad="38100" dist="38100" dir="2700000" algn="tl">
                  <a:srgbClr val="000000"/>
                </a:outerShdw>
              </a:effectLst>
            </a:endParaRPr>
          </a:p>
          <a:p>
            <a:pPr>
              <a:buFontTx/>
              <a:buChar char="•"/>
            </a:pPr>
            <a:r>
              <a:rPr lang="cs-CZ" sz="2400">
                <a:effectLst>
                  <a:outerShdw blurRad="38100" dist="38100" dir="2700000" algn="tl">
                    <a:srgbClr val="000000"/>
                  </a:outerShdw>
                </a:effectLst>
              </a:rPr>
              <a:t> možnost vzniku požáru</a:t>
            </a:r>
          </a:p>
          <a:p>
            <a:pPr>
              <a:spcBef>
                <a:spcPct val="50000"/>
              </a:spcBef>
            </a:pPr>
            <a:endParaRPr lang="cs-CZ" sz="2400"/>
          </a:p>
        </p:txBody>
      </p:sp>
      <p:sp>
        <p:nvSpPr>
          <p:cNvPr id="49158" name="Text Box 6"/>
          <p:cNvSpPr txBox="1">
            <a:spLocks noChangeArrowheads="1"/>
          </p:cNvSpPr>
          <p:nvPr/>
        </p:nvSpPr>
        <p:spPr bwMode="auto">
          <a:xfrm>
            <a:off x="4105275" y="1412875"/>
            <a:ext cx="5003800" cy="5616575"/>
          </a:xfrm>
          <a:prstGeom prst="rect">
            <a:avLst/>
          </a:prstGeom>
          <a:noFill/>
          <a:ln w="9525">
            <a:noFill/>
            <a:miter lim="800000"/>
            <a:headEnd/>
            <a:tailEnd/>
          </a:ln>
          <a:effectLst/>
        </p:spPr>
        <p:txBody>
          <a:bodyPr>
            <a:spAutoFit/>
          </a:bodyPr>
          <a:lstStyle/>
          <a:p>
            <a:r>
              <a:rPr lang="cs-CZ" sz="2400">
                <a:solidFill>
                  <a:schemeClr val="tx2"/>
                </a:solidFill>
              </a:rPr>
              <a:t>Zjištěné nedostatky:</a:t>
            </a:r>
          </a:p>
          <a:p>
            <a:pPr>
              <a:buFontTx/>
              <a:buChar char="•"/>
            </a:pPr>
            <a:r>
              <a:rPr lang="cs-CZ" sz="2400">
                <a:solidFill>
                  <a:schemeClr val="tx2"/>
                </a:solidFill>
              </a:rPr>
              <a:t> </a:t>
            </a:r>
            <a:r>
              <a:rPr lang="cs-CZ" sz="2400">
                <a:solidFill>
                  <a:srgbClr val="FF0000"/>
                </a:solidFill>
              </a:rPr>
              <a:t>kvalita návodů k použití</a:t>
            </a:r>
          </a:p>
          <a:p>
            <a:pPr>
              <a:buFontTx/>
              <a:buChar char="•"/>
            </a:pPr>
            <a:r>
              <a:rPr lang="cs-CZ" sz="2400">
                <a:solidFill>
                  <a:srgbClr val="FF0000"/>
                </a:solidFill>
              </a:rPr>
              <a:t> dodržování pokynů uvedených </a:t>
            </a:r>
          </a:p>
          <a:p>
            <a:r>
              <a:rPr lang="cs-CZ" sz="2400">
                <a:solidFill>
                  <a:srgbClr val="FF0000"/>
                </a:solidFill>
              </a:rPr>
              <a:t>  v návodu</a:t>
            </a:r>
          </a:p>
          <a:p>
            <a:pPr>
              <a:buFontTx/>
              <a:buChar char="•"/>
            </a:pPr>
            <a:r>
              <a:rPr lang="cs-CZ" sz="2400">
                <a:solidFill>
                  <a:srgbClr val="FF0000"/>
                </a:solidFill>
              </a:rPr>
              <a:t> technická kvalita zpracování </a:t>
            </a:r>
          </a:p>
          <a:p>
            <a:r>
              <a:rPr lang="cs-CZ" sz="2400">
                <a:solidFill>
                  <a:srgbClr val="FF0000"/>
                </a:solidFill>
              </a:rPr>
              <a:t>  biokrbů - konstrukce (materiál), </a:t>
            </a:r>
          </a:p>
          <a:p>
            <a:r>
              <a:rPr lang="cs-CZ" sz="2400">
                <a:solidFill>
                  <a:srgbClr val="FF0000"/>
                </a:solidFill>
              </a:rPr>
              <a:t>  bezpečnostní prvky (regulace </a:t>
            </a:r>
          </a:p>
          <a:p>
            <a:r>
              <a:rPr lang="cs-CZ" sz="2400">
                <a:solidFill>
                  <a:srgbClr val="FF0000"/>
                </a:solidFill>
              </a:rPr>
              <a:t>  plamene, ochranné sklo)</a:t>
            </a:r>
          </a:p>
          <a:p>
            <a:pPr>
              <a:buFontTx/>
              <a:buChar char="•"/>
            </a:pPr>
            <a:r>
              <a:rPr lang="cs-CZ" sz="2400">
                <a:solidFill>
                  <a:srgbClr val="FF0000"/>
                </a:solidFill>
              </a:rPr>
              <a:t> stanovení bezpečnostních minim</a:t>
            </a:r>
          </a:p>
          <a:p>
            <a:r>
              <a:rPr lang="cs-CZ" sz="2400">
                <a:solidFill>
                  <a:srgbClr val="FF0000"/>
                </a:solidFill>
              </a:rPr>
              <a:t>  pro biokrby (legislativa,certifikace)</a:t>
            </a:r>
          </a:p>
          <a:p>
            <a:pPr>
              <a:buFontTx/>
              <a:buChar char="•"/>
            </a:pPr>
            <a:r>
              <a:rPr lang="cs-CZ" sz="2400">
                <a:solidFill>
                  <a:srgbClr val="FF0000"/>
                </a:solidFill>
              </a:rPr>
              <a:t> druh použitého biopaliva </a:t>
            </a:r>
          </a:p>
          <a:p>
            <a:r>
              <a:rPr lang="cs-CZ" sz="2400">
                <a:solidFill>
                  <a:srgbClr val="FF0000"/>
                </a:solidFill>
              </a:rPr>
              <a:t>  (označení, složení, deklarované </a:t>
            </a:r>
          </a:p>
          <a:p>
            <a:r>
              <a:rPr lang="cs-CZ" sz="2400">
                <a:solidFill>
                  <a:srgbClr val="FF0000"/>
                </a:solidFill>
              </a:rPr>
              <a:t>  vs skutečné vlastnosti)</a:t>
            </a:r>
          </a:p>
          <a:p>
            <a:endParaRPr lang="cs-CZ" sz="2400">
              <a:solidFill>
                <a:srgbClr val="FF0000"/>
              </a:solidFill>
            </a:endParaRPr>
          </a:p>
          <a:p>
            <a:pPr>
              <a:spcBef>
                <a:spcPct val="50000"/>
              </a:spcBef>
            </a:pPr>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04800" y="188913"/>
            <a:ext cx="7772400" cy="1143000"/>
          </a:xfrm>
        </p:spPr>
        <p:txBody>
          <a:bodyPr/>
          <a:lstStyle/>
          <a:p>
            <a:r>
              <a:rPr lang="cs-CZ"/>
              <a:t>    Krby na biolíh /bioethanol/</a:t>
            </a:r>
          </a:p>
        </p:txBody>
      </p:sp>
      <p:sp>
        <p:nvSpPr>
          <p:cNvPr id="54275" name="Text Box 3"/>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sp>
        <p:nvSpPr>
          <p:cNvPr id="54278" name="Text Box 6"/>
          <p:cNvSpPr txBox="1">
            <a:spLocks noChangeArrowheads="1"/>
          </p:cNvSpPr>
          <p:nvPr/>
        </p:nvSpPr>
        <p:spPr bwMode="auto">
          <a:xfrm>
            <a:off x="323850" y="1484313"/>
            <a:ext cx="8820150" cy="5568950"/>
          </a:xfrm>
          <a:prstGeom prst="rect">
            <a:avLst/>
          </a:prstGeom>
          <a:noFill/>
          <a:ln w="9525">
            <a:noFill/>
            <a:miter lim="800000"/>
            <a:headEnd/>
            <a:tailEnd/>
          </a:ln>
          <a:effectLst/>
        </p:spPr>
        <p:txBody>
          <a:bodyPr>
            <a:spAutoFit/>
          </a:bodyPr>
          <a:lstStyle/>
          <a:p>
            <a:pPr>
              <a:spcBef>
                <a:spcPct val="50000"/>
              </a:spcBef>
            </a:pPr>
            <a:r>
              <a:rPr lang="cs-CZ" i="1">
                <a:solidFill>
                  <a:schemeClr val="tx2"/>
                </a:solidFill>
              </a:rPr>
              <a:t>                                                              </a:t>
            </a:r>
            <a:r>
              <a:rPr lang="cs-CZ" sz="2000" i="1">
                <a:solidFill>
                  <a:schemeClr val="tx2"/>
                </a:solidFill>
              </a:rPr>
              <a:t>Následky požárů biokrbů k 20.11.2012</a:t>
            </a:r>
            <a:br>
              <a:rPr lang="cs-CZ" sz="2000" i="1">
                <a:solidFill>
                  <a:schemeClr val="tx2"/>
                </a:solidFill>
              </a:rPr>
            </a:br>
            <a:endParaRPr lang="cs-CZ" sz="2000" i="1">
              <a:solidFill>
                <a:schemeClr val="tx2"/>
              </a:solidFill>
            </a:endParaRPr>
          </a:p>
          <a:p>
            <a:pPr>
              <a:spcBef>
                <a:spcPct val="50000"/>
              </a:spcBef>
            </a:pPr>
            <a:r>
              <a:rPr lang="cs-CZ" b="1" i="1">
                <a:solidFill>
                  <a:srgbClr val="FF0000"/>
                </a:solidFill>
              </a:rPr>
              <a:t>pět závažných požárů</a:t>
            </a:r>
            <a:r>
              <a:rPr lang="cs-CZ" i="1">
                <a:solidFill>
                  <a:srgbClr val="FF0000"/>
                </a:solidFill>
              </a:rPr>
              <a:t> </a:t>
            </a:r>
            <a:r>
              <a:rPr lang="cs-CZ" i="1">
                <a:solidFill>
                  <a:schemeClr val="tx2"/>
                </a:solidFill>
              </a:rPr>
              <a:t>(Praha, Ostrava, Karlovy Vary, Trutnov, Chomutov)</a:t>
            </a:r>
            <a:br>
              <a:rPr lang="cs-CZ" i="1">
                <a:solidFill>
                  <a:schemeClr val="tx2"/>
                </a:solidFill>
              </a:rPr>
            </a:br>
            <a:r>
              <a:rPr lang="cs-CZ" sz="2000" b="1" i="1">
                <a:solidFill>
                  <a:srgbClr val="FF0000"/>
                </a:solidFill>
              </a:rPr>
              <a:t>usmrceny dvě osoby</a:t>
            </a:r>
            <a:br>
              <a:rPr lang="cs-CZ" sz="2000" b="1" i="1">
                <a:solidFill>
                  <a:srgbClr val="FF0000"/>
                </a:solidFill>
              </a:rPr>
            </a:br>
            <a:r>
              <a:rPr lang="cs-CZ" sz="2000" b="1" i="1">
                <a:solidFill>
                  <a:srgbClr val="FF0000"/>
                </a:solidFill>
              </a:rPr>
              <a:t>zraněno 8 osob</a:t>
            </a:r>
            <a:br>
              <a:rPr lang="cs-CZ" sz="2000" b="1" i="1">
                <a:solidFill>
                  <a:srgbClr val="FF0000"/>
                </a:solidFill>
              </a:rPr>
            </a:br>
            <a:r>
              <a:rPr lang="cs-CZ" i="1">
                <a:solidFill>
                  <a:schemeClr val="tx2"/>
                </a:solidFill>
              </a:rPr>
              <a:t/>
            </a:r>
            <a:br>
              <a:rPr lang="cs-CZ" i="1">
                <a:solidFill>
                  <a:schemeClr val="tx2"/>
                </a:solidFill>
              </a:rPr>
            </a:br>
            <a:r>
              <a:rPr lang="cs-CZ" i="1">
                <a:solidFill>
                  <a:schemeClr val="tx2"/>
                </a:solidFill>
              </a:rPr>
              <a:t>Praha, listopad 2011: Bytový dům, biokrb umístěný v nebytovém prostoru. </a:t>
            </a:r>
            <a:r>
              <a:rPr lang="cs-CZ" b="1">
                <a:solidFill>
                  <a:srgbClr val="FF0000"/>
                </a:solidFill>
              </a:rPr>
              <a:t>Jedna usmrcená a tři zraněné osoby.</a:t>
            </a:r>
            <a:r>
              <a:rPr lang="cs-CZ" i="1">
                <a:solidFill>
                  <a:schemeClr val="tx2"/>
                </a:solidFill>
              </a:rPr>
              <a:t> Příčinou vzniku požáru byla </a:t>
            </a:r>
            <a:br>
              <a:rPr lang="cs-CZ" i="1">
                <a:solidFill>
                  <a:schemeClr val="tx2"/>
                </a:solidFill>
              </a:rPr>
            </a:br>
            <a:r>
              <a:rPr lang="cs-CZ" i="1">
                <a:solidFill>
                  <a:schemeClr val="tx2"/>
                </a:solidFill>
              </a:rPr>
              <a:t>s největší pravděpodobností nedbalost či nepozornost při manipulaci s hořlavou kapalinou.</a:t>
            </a:r>
            <a:br>
              <a:rPr lang="cs-CZ" i="1">
                <a:solidFill>
                  <a:schemeClr val="tx2"/>
                </a:solidFill>
              </a:rPr>
            </a:br>
            <a:r>
              <a:rPr lang="cs-CZ" i="1">
                <a:solidFill>
                  <a:schemeClr val="tx2"/>
                </a:solidFill>
              </a:rPr>
              <a:t/>
            </a:r>
            <a:br>
              <a:rPr lang="cs-CZ" i="1">
                <a:solidFill>
                  <a:schemeClr val="tx2"/>
                </a:solidFill>
              </a:rPr>
            </a:br>
            <a:r>
              <a:rPr lang="cs-CZ" i="1">
                <a:solidFill>
                  <a:schemeClr val="tx2"/>
                </a:solidFill>
              </a:rPr>
              <a:t>Ostrava, leden 2012: Bytový dům, biokrb instalován na stěně obývacího pokoje. </a:t>
            </a:r>
            <a:r>
              <a:rPr lang="cs-CZ" b="1">
                <a:solidFill>
                  <a:srgbClr val="FF0000"/>
                </a:solidFill>
              </a:rPr>
              <a:t>Dvě zraněné osoby (jedna vážně v obličeji).</a:t>
            </a:r>
            <a:r>
              <a:rPr lang="cs-CZ" i="1">
                <a:solidFill>
                  <a:schemeClr val="tx2"/>
                </a:solidFill>
              </a:rPr>
              <a:t> Příčinou vzniku požáru bylo nedodržení návodu výrobce při doplňování biopaliva.</a:t>
            </a:r>
            <a:br>
              <a:rPr lang="cs-CZ" i="1">
                <a:solidFill>
                  <a:schemeClr val="tx2"/>
                </a:solidFill>
              </a:rPr>
            </a:br>
            <a:r>
              <a:rPr lang="cs-CZ" i="1">
                <a:solidFill>
                  <a:schemeClr val="tx2"/>
                </a:solidFill>
              </a:rPr>
              <a:t/>
            </a:r>
            <a:br>
              <a:rPr lang="cs-CZ" i="1">
                <a:solidFill>
                  <a:schemeClr val="tx2"/>
                </a:solidFill>
              </a:rPr>
            </a:br>
            <a:r>
              <a:rPr lang="cs-CZ" i="1">
                <a:solidFill>
                  <a:schemeClr val="tx2"/>
                </a:solidFill>
              </a:rPr>
              <a:t>Karlovy Vary, leden 2012: Penzion, biokrb instalován v obývacím pokoji bytové jednotky. </a:t>
            </a:r>
            <a:r>
              <a:rPr lang="cs-CZ" b="1">
                <a:solidFill>
                  <a:srgbClr val="FF0000"/>
                </a:solidFill>
              </a:rPr>
              <a:t>Jedna usmrcená a dvě zraněné osoby</a:t>
            </a:r>
            <a:r>
              <a:rPr lang="cs-CZ" b="1">
                <a:solidFill>
                  <a:schemeClr val="tx2"/>
                </a:solidFill>
              </a:rPr>
              <a:t>.</a:t>
            </a:r>
            <a:r>
              <a:rPr lang="cs-CZ" i="1">
                <a:solidFill>
                  <a:schemeClr val="tx2"/>
                </a:solidFill>
              </a:rPr>
              <a:t> Příčinou vzniku požáru bylo nedodržení návodu výrobce při doplňování biopaliva.</a:t>
            </a:r>
            <a:br>
              <a:rPr lang="cs-CZ" i="1">
                <a:solidFill>
                  <a:schemeClr val="tx2"/>
                </a:solidFill>
              </a:rPr>
            </a:br>
            <a:endParaRPr lang="cs-CZ" i="1">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04800" y="188913"/>
            <a:ext cx="7772400" cy="1143000"/>
          </a:xfrm>
        </p:spPr>
        <p:txBody>
          <a:bodyPr/>
          <a:lstStyle/>
          <a:p>
            <a:r>
              <a:rPr lang="cs-CZ"/>
              <a:t>    Krby na biolíh /bioethanol/</a:t>
            </a:r>
          </a:p>
        </p:txBody>
      </p:sp>
      <p:sp>
        <p:nvSpPr>
          <p:cNvPr id="60419" name="Text Box 3"/>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sp>
        <p:nvSpPr>
          <p:cNvPr id="60420" name="Text Box 4"/>
          <p:cNvSpPr txBox="1">
            <a:spLocks noChangeArrowheads="1"/>
          </p:cNvSpPr>
          <p:nvPr/>
        </p:nvSpPr>
        <p:spPr bwMode="auto">
          <a:xfrm>
            <a:off x="323850" y="1484313"/>
            <a:ext cx="8820150" cy="4087812"/>
          </a:xfrm>
          <a:prstGeom prst="rect">
            <a:avLst/>
          </a:prstGeom>
          <a:noFill/>
          <a:ln w="9525">
            <a:noFill/>
            <a:miter lim="800000"/>
            <a:headEnd/>
            <a:tailEnd/>
          </a:ln>
          <a:effectLst/>
        </p:spPr>
        <p:txBody>
          <a:bodyPr>
            <a:spAutoFit/>
          </a:bodyPr>
          <a:lstStyle/>
          <a:p>
            <a:pPr>
              <a:spcBef>
                <a:spcPct val="50000"/>
              </a:spcBef>
            </a:pPr>
            <a:r>
              <a:rPr lang="cs-CZ" i="1">
                <a:solidFill>
                  <a:schemeClr val="tx2"/>
                </a:solidFill>
              </a:rPr>
              <a:t>                                                              </a:t>
            </a:r>
            <a:r>
              <a:rPr lang="cs-CZ" sz="2000" i="1">
                <a:solidFill>
                  <a:schemeClr val="tx2"/>
                </a:solidFill>
              </a:rPr>
              <a:t>Následky požárů biokrbů k 20.11.2012</a:t>
            </a:r>
            <a:br>
              <a:rPr lang="cs-CZ" sz="2000" i="1">
                <a:solidFill>
                  <a:schemeClr val="tx2"/>
                </a:solidFill>
              </a:rPr>
            </a:br>
            <a:endParaRPr lang="cs-CZ" sz="2000" i="1">
              <a:solidFill>
                <a:schemeClr val="tx2"/>
              </a:solidFill>
            </a:endParaRPr>
          </a:p>
          <a:p>
            <a:r>
              <a:rPr lang="cs-CZ" sz="2000" b="1" i="1">
                <a:solidFill>
                  <a:srgbClr val="FF0000"/>
                </a:solidFill>
              </a:rPr>
              <a:t>pět závažných požárů</a:t>
            </a:r>
            <a:r>
              <a:rPr lang="cs-CZ" i="1">
                <a:solidFill>
                  <a:srgbClr val="FF0000"/>
                </a:solidFill>
              </a:rPr>
              <a:t> </a:t>
            </a:r>
            <a:r>
              <a:rPr lang="cs-CZ" i="1">
                <a:solidFill>
                  <a:schemeClr val="tx2"/>
                </a:solidFill>
              </a:rPr>
              <a:t>(Praha, Ostrava, Karlovy Vary, Trutnov, Chomutov)</a:t>
            </a:r>
            <a:br>
              <a:rPr lang="cs-CZ" i="1">
                <a:solidFill>
                  <a:schemeClr val="tx2"/>
                </a:solidFill>
              </a:rPr>
            </a:br>
            <a:r>
              <a:rPr lang="cs-CZ" sz="2000" b="1" i="1">
                <a:solidFill>
                  <a:srgbClr val="FF0000"/>
                </a:solidFill>
              </a:rPr>
              <a:t>usmrceny dvě osoby</a:t>
            </a:r>
            <a:br>
              <a:rPr lang="cs-CZ" sz="2000" b="1" i="1">
                <a:solidFill>
                  <a:srgbClr val="FF0000"/>
                </a:solidFill>
              </a:rPr>
            </a:br>
            <a:r>
              <a:rPr lang="cs-CZ" sz="2000" b="1" i="1">
                <a:solidFill>
                  <a:srgbClr val="FF0000"/>
                </a:solidFill>
              </a:rPr>
              <a:t>zraněno 8 osob</a:t>
            </a:r>
            <a:br>
              <a:rPr lang="cs-CZ" sz="2000" b="1" i="1">
                <a:solidFill>
                  <a:srgbClr val="FF0000"/>
                </a:solidFill>
              </a:rPr>
            </a:br>
            <a:r>
              <a:rPr lang="cs-CZ" i="1">
                <a:solidFill>
                  <a:schemeClr val="tx2"/>
                </a:solidFill>
              </a:rPr>
              <a:t/>
            </a:r>
            <a:br>
              <a:rPr lang="cs-CZ" i="1">
                <a:solidFill>
                  <a:schemeClr val="tx2"/>
                </a:solidFill>
              </a:rPr>
            </a:br>
            <a:r>
              <a:rPr lang="cs-CZ" i="1">
                <a:solidFill>
                  <a:schemeClr val="tx2"/>
                </a:solidFill>
              </a:rPr>
              <a:t>Trutnov, září 2012: byt, biokrb instalován v obývacím pokoji bytové jednotky. </a:t>
            </a:r>
            <a:r>
              <a:rPr lang="cs-CZ" b="1" i="1">
                <a:solidFill>
                  <a:srgbClr val="FF0000"/>
                </a:solidFill>
              </a:rPr>
              <a:t>Jedna zraněná osoba</a:t>
            </a:r>
            <a:r>
              <a:rPr lang="cs-CZ" i="1">
                <a:solidFill>
                  <a:schemeClr val="tx2"/>
                </a:solidFill>
              </a:rPr>
              <a:t>. Příčinou vzniku požáru bylo nedodržení návodu výrobce při doplňování biopaliva. </a:t>
            </a:r>
          </a:p>
          <a:p>
            <a:endParaRPr lang="cs-CZ" i="1">
              <a:solidFill>
                <a:schemeClr val="tx2"/>
              </a:solidFill>
            </a:endParaRPr>
          </a:p>
          <a:p>
            <a:r>
              <a:rPr lang="cs-CZ" i="1">
                <a:solidFill>
                  <a:schemeClr val="tx2"/>
                </a:solidFill>
              </a:rPr>
              <a:t>Chomutov, listopad 2012: byt v panelovém domě, biokrb instalován v obývacím pokoji bytové jednotky. </a:t>
            </a:r>
            <a:r>
              <a:rPr lang="cs-CZ" i="1">
                <a:solidFill>
                  <a:srgbClr val="FF0000"/>
                </a:solidFill>
              </a:rPr>
              <a:t>Evakuace 70 osob</a:t>
            </a:r>
            <a:r>
              <a:rPr lang="cs-CZ" i="1">
                <a:solidFill>
                  <a:schemeClr val="tx2"/>
                </a:solidFill>
              </a:rPr>
              <a:t>. Příčinou požáru byla manipulace s otevřeným ohněm u lihového krbu. </a:t>
            </a:r>
          </a:p>
          <a:p>
            <a:pPr algn="just">
              <a:lnSpc>
                <a:spcPct val="80000"/>
              </a:lnSpc>
              <a:spcBef>
                <a:spcPct val="20000"/>
              </a:spcBef>
              <a:buFontTx/>
              <a:buChar char="•"/>
            </a:pPr>
            <a:endParaRPr lang="cs-CZ" i="1">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dirty="0"/>
              <a:t>    Krby na biolíh /</a:t>
            </a:r>
            <a:r>
              <a:rPr lang="cs-CZ" dirty="0" err="1"/>
              <a:t>bioethanol</a:t>
            </a:r>
            <a:r>
              <a:rPr lang="cs-CZ" dirty="0"/>
              <a:t>/</a:t>
            </a:r>
          </a:p>
        </p:txBody>
      </p:sp>
      <p:sp>
        <p:nvSpPr>
          <p:cNvPr id="50180" name="Text Box 4"/>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pic>
        <p:nvPicPr>
          <p:cNvPr id="50181" name="Picture 5" descr="Obrázek1"/>
          <p:cNvPicPr>
            <a:picLocks noChangeAspect="1" noChangeArrowheads="1"/>
          </p:cNvPicPr>
          <p:nvPr/>
        </p:nvPicPr>
        <p:blipFill>
          <a:blip r:embed="rId2"/>
          <a:srcRect/>
          <a:stretch>
            <a:fillRect/>
          </a:stretch>
        </p:blipFill>
        <p:spPr bwMode="auto">
          <a:xfrm>
            <a:off x="323850" y="2070100"/>
            <a:ext cx="8496300" cy="4814888"/>
          </a:xfrm>
          <a:prstGeom prst="rect">
            <a:avLst/>
          </a:prstGeom>
          <a:noFill/>
        </p:spPr>
      </p:pic>
      <p:sp>
        <p:nvSpPr>
          <p:cNvPr id="50182" name="Text Box 6"/>
          <p:cNvSpPr txBox="1">
            <a:spLocks noChangeArrowheads="1"/>
          </p:cNvSpPr>
          <p:nvPr/>
        </p:nvSpPr>
        <p:spPr bwMode="auto">
          <a:xfrm>
            <a:off x="6443663" y="1484313"/>
            <a:ext cx="2520950" cy="366712"/>
          </a:xfrm>
          <a:prstGeom prst="rect">
            <a:avLst/>
          </a:prstGeom>
          <a:noFill/>
          <a:ln w="9525">
            <a:noFill/>
            <a:miter lim="800000"/>
            <a:headEnd/>
            <a:tailEnd/>
          </a:ln>
          <a:effectLst/>
        </p:spPr>
        <p:txBody>
          <a:bodyPr>
            <a:spAutoFit/>
          </a:bodyPr>
          <a:lstStyle/>
          <a:p>
            <a:pPr>
              <a:spcBef>
                <a:spcPct val="50000"/>
              </a:spcBef>
            </a:pPr>
            <a:r>
              <a:rPr lang="cs-CZ"/>
              <a:t>Vyšetřovací pokus 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dirty="0"/>
              <a:t>    Krby na biolíh /</a:t>
            </a:r>
            <a:r>
              <a:rPr lang="cs-CZ" dirty="0" err="1"/>
              <a:t>bioethanol</a:t>
            </a:r>
            <a:r>
              <a:rPr lang="cs-CZ" dirty="0"/>
              <a:t>/</a:t>
            </a:r>
          </a:p>
        </p:txBody>
      </p:sp>
      <p:sp>
        <p:nvSpPr>
          <p:cNvPr id="51203" name="Text Box 3"/>
          <p:cNvSpPr txBox="1">
            <a:spLocks noChangeArrowheads="1"/>
          </p:cNvSpPr>
          <p:nvPr/>
        </p:nvSpPr>
        <p:spPr bwMode="auto">
          <a:xfrm>
            <a:off x="4105275" y="1773238"/>
            <a:ext cx="5003800" cy="869950"/>
          </a:xfrm>
          <a:prstGeom prst="rect">
            <a:avLst/>
          </a:prstGeom>
          <a:noFill/>
          <a:ln w="9525">
            <a:noFill/>
            <a:miter lim="800000"/>
            <a:headEnd/>
            <a:tailEnd/>
          </a:ln>
          <a:effectLst/>
        </p:spPr>
        <p:txBody>
          <a:bodyPr>
            <a:spAutoFit/>
          </a:bodyPr>
          <a:lstStyle/>
          <a:p>
            <a:endParaRPr lang="cs-CZ" sz="2400">
              <a:solidFill>
                <a:schemeClr val="tx2"/>
              </a:solidFill>
              <a:effectLst>
                <a:outerShdw blurRad="38100" dist="38100" dir="2700000" algn="tl">
                  <a:srgbClr val="FFFFFF"/>
                </a:outerShdw>
              </a:effectLst>
            </a:endParaRPr>
          </a:p>
          <a:p>
            <a:pPr>
              <a:spcBef>
                <a:spcPct val="50000"/>
              </a:spcBef>
            </a:pPr>
            <a:endParaRPr lang="cs-CZ"/>
          </a:p>
        </p:txBody>
      </p:sp>
      <p:sp>
        <p:nvSpPr>
          <p:cNvPr id="51205" name="Text Box 5"/>
          <p:cNvSpPr txBox="1">
            <a:spLocks noChangeArrowheads="1"/>
          </p:cNvSpPr>
          <p:nvPr/>
        </p:nvSpPr>
        <p:spPr bwMode="auto">
          <a:xfrm>
            <a:off x="6443663" y="1484313"/>
            <a:ext cx="2520950" cy="366712"/>
          </a:xfrm>
          <a:prstGeom prst="rect">
            <a:avLst/>
          </a:prstGeom>
          <a:noFill/>
          <a:ln w="9525">
            <a:noFill/>
            <a:miter lim="800000"/>
            <a:headEnd/>
            <a:tailEnd/>
          </a:ln>
          <a:effectLst/>
        </p:spPr>
        <p:txBody>
          <a:bodyPr>
            <a:spAutoFit/>
          </a:bodyPr>
          <a:lstStyle/>
          <a:p>
            <a:pPr>
              <a:spcBef>
                <a:spcPct val="50000"/>
              </a:spcBef>
            </a:pPr>
            <a:r>
              <a:rPr lang="cs-CZ"/>
              <a:t>Vyšetřovací pokus 2</a:t>
            </a:r>
          </a:p>
        </p:txBody>
      </p:sp>
      <p:pic>
        <p:nvPicPr>
          <p:cNvPr id="51206" name="Picture 6" descr="Obrázek2"/>
          <p:cNvPicPr>
            <a:picLocks noChangeAspect="1" noChangeArrowheads="1"/>
          </p:cNvPicPr>
          <p:nvPr/>
        </p:nvPicPr>
        <p:blipFill>
          <a:blip r:embed="rId2"/>
          <a:srcRect/>
          <a:stretch>
            <a:fillRect/>
          </a:stretch>
        </p:blipFill>
        <p:spPr bwMode="auto">
          <a:xfrm>
            <a:off x="250825" y="2133600"/>
            <a:ext cx="8712200" cy="4554538"/>
          </a:xfrm>
          <a:prstGeom prst="rect">
            <a:avLst/>
          </a:prstGeom>
          <a:noFill/>
        </p:spPr>
      </p:pic>
      <p:sp>
        <p:nvSpPr>
          <p:cNvPr id="51207" name="Text Box 7"/>
          <p:cNvSpPr txBox="1">
            <a:spLocks noChangeArrowheads="1"/>
          </p:cNvSpPr>
          <p:nvPr/>
        </p:nvSpPr>
        <p:spPr bwMode="auto">
          <a:xfrm>
            <a:off x="395288" y="2781300"/>
            <a:ext cx="431800" cy="366713"/>
          </a:xfrm>
          <a:prstGeom prst="rect">
            <a:avLst/>
          </a:prstGeom>
          <a:noFill/>
          <a:ln w="9525">
            <a:noFill/>
            <a:miter lim="800000"/>
            <a:headEnd/>
            <a:tailEnd/>
          </a:ln>
          <a:effectLst/>
        </p:spPr>
        <p:txBody>
          <a:bodyPr>
            <a:spAutoFit/>
          </a:bodyPr>
          <a:lstStyle/>
          <a:p>
            <a:pPr>
              <a:spcBef>
                <a:spcPct val="50000"/>
              </a:spcBef>
            </a:pPr>
            <a:endParaRPr 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S001069029">
  <a:themeElements>
    <a:clrScheme name="TS001069029 1">
      <a:dk1>
        <a:srgbClr val="000000"/>
      </a:dk1>
      <a:lt1>
        <a:srgbClr val="FFFFFF"/>
      </a:lt1>
      <a:dk2>
        <a:srgbClr val="000000"/>
      </a:dk2>
      <a:lt2>
        <a:srgbClr val="FFCC00"/>
      </a:lt2>
      <a:accent1>
        <a:srgbClr val="33CCCC"/>
      </a:accent1>
      <a:accent2>
        <a:srgbClr val="FF00FF"/>
      </a:accent2>
      <a:accent3>
        <a:srgbClr val="AAAAAA"/>
      </a:accent3>
      <a:accent4>
        <a:srgbClr val="DADADA"/>
      </a:accent4>
      <a:accent5>
        <a:srgbClr val="ADE2E2"/>
      </a:accent5>
      <a:accent6>
        <a:srgbClr val="E700E7"/>
      </a:accent6>
      <a:hlink>
        <a:srgbClr val="6702FC"/>
      </a:hlink>
      <a:folHlink>
        <a:srgbClr val="1D92FD"/>
      </a:folHlink>
    </a:clrScheme>
    <a:fontScheme name="TS001069029">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S001069029 1">
        <a:dk1>
          <a:srgbClr val="000000"/>
        </a:dk1>
        <a:lt1>
          <a:srgbClr val="FFFFFF"/>
        </a:lt1>
        <a:dk2>
          <a:srgbClr val="000000"/>
        </a:dk2>
        <a:lt2>
          <a:srgbClr val="FFCC00"/>
        </a:lt2>
        <a:accent1>
          <a:srgbClr val="33CCCC"/>
        </a:accent1>
        <a:accent2>
          <a:srgbClr val="FF00FF"/>
        </a:accent2>
        <a:accent3>
          <a:srgbClr val="AAAAAA"/>
        </a:accent3>
        <a:accent4>
          <a:srgbClr val="DADADA"/>
        </a:accent4>
        <a:accent5>
          <a:srgbClr val="ADE2E2"/>
        </a:accent5>
        <a:accent6>
          <a:srgbClr val="E700E7"/>
        </a:accent6>
        <a:hlink>
          <a:srgbClr val="6702FC"/>
        </a:hlink>
        <a:folHlink>
          <a:srgbClr val="1D92FD"/>
        </a:folHlink>
      </a:clrScheme>
      <a:clrMap bg1="dk2" tx1="lt1" bg2="dk1" tx2="lt2" accent1="accent1" accent2="accent2" accent3="accent3" accent4="accent4" accent5="accent5" accent6="accent6" hlink="hlink" folHlink="folHlink"/>
    </a:extraClrScheme>
    <a:extraClrScheme>
      <a:clrScheme name="TS001069029 2">
        <a:dk1>
          <a:srgbClr val="000000"/>
        </a:dk1>
        <a:lt1>
          <a:srgbClr val="FFFFFF"/>
        </a:lt1>
        <a:dk2>
          <a:srgbClr val="000000"/>
        </a:dk2>
        <a:lt2>
          <a:srgbClr val="FFFFFF"/>
        </a:lt2>
        <a:accent1>
          <a:srgbClr val="FFFFCC"/>
        </a:accent1>
        <a:accent2>
          <a:srgbClr val="990000"/>
        </a:accent2>
        <a:accent3>
          <a:srgbClr val="FFFFFF"/>
        </a:accent3>
        <a:accent4>
          <a:srgbClr val="000000"/>
        </a:accent4>
        <a:accent5>
          <a:srgbClr val="FFFFE2"/>
        </a:accent5>
        <a:accent6>
          <a:srgbClr val="8A0000"/>
        </a:accent6>
        <a:hlink>
          <a:srgbClr val="FF0066"/>
        </a:hlink>
        <a:folHlink>
          <a:srgbClr val="FFCC00"/>
        </a:folHlink>
      </a:clrScheme>
      <a:clrMap bg1="lt1" tx1="dk1" bg2="lt2" tx2="dk2" accent1="accent1" accent2="accent2" accent3="accent3" accent4="accent4" accent5="accent5" accent6="accent6" hlink="hlink" folHlink="folHlink"/>
    </a:extraClrScheme>
    <a:extraClrScheme>
      <a:clrScheme name="TS001069029 3">
        <a:dk1>
          <a:srgbClr val="000000"/>
        </a:dk1>
        <a:lt1>
          <a:srgbClr val="FFFFFF"/>
        </a:lt1>
        <a:dk2>
          <a:srgbClr val="000000"/>
        </a:dk2>
        <a:lt2>
          <a:srgbClr val="FFFFFF"/>
        </a:lt2>
        <a:accent1>
          <a:srgbClr val="F8F8F8"/>
        </a:accent1>
        <a:accent2>
          <a:srgbClr val="808080"/>
        </a:accent2>
        <a:accent3>
          <a:srgbClr val="FFFFFF"/>
        </a:accent3>
        <a:accent4>
          <a:srgbClr val="000000"/>
        </a:accent4>
        <a:accent5>
          <a:srgbClr val="FBFBFB"/>
        </a:accent5>
        <a:accent6>
          <a:srgbClr val="737373"/>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TS001069029 4">
        <a:dk1>
          <a:srgbClr val="240157"/>
        </a:dk1>
        <a:lt1>
          <a:srgbClr val="FFFFFF"/>
        </a:lt1>
        <a:dk2>
          <a:srgbClr val="4601AB"/>
        </a:dk2>
        <a:lt2>
          <a:srgbClr val="FFCC00"/>
        </a:lt2>
        <a:accent1>
          <a:srgbClr val="33CCCC"/>
        </a:accent1>
        <a:accent2>
          <a:srgbClr val="FF00FF"/>
        </a:accent2>
        <a:accent3>
          <a:srgbClr val="B0AAD2"/>
        </a:accent3>
        <a:accent4>
          <a:srgbClr val="DADADA"/>
        </a:accent4>
        <a:accent5>
          <a:srgbClr val="ADE2E2"/>
        </a:accent5>
        <a:accent6>
          <a:srgbClr val="E700E7"/>
        </a:accent6>
        <a:hlink>
          <a:srgbClr val="6702FC"/>
        </a:hlink>
        <a:folHlink>
          <a:srgbClr val="1D92FD"/>
        </a:folHlink>
      </a:clrScheme>
      <a:clrMap bg1="dk2" tx1="lt1" bg2="dk1" tx2="lt2" accent1="accent1" accent2="accent2" accent3="accent3" accent4="accent4" accent5="accent5" accent6="accent6" hlink="hlink" folHlink="folHlink"/>
    </a:extraClrScheme>
    <a:extraClrScheme>
      <a:clrScheme name="TS001069029 5">
        <a:dk1>
          <a:srgbClr val="000000"/>
        </a:dk1>
        <a:lt1>
          <a:srgbClr val="FFFFFF"/>
        </a:lt1>
        <a:dk2>
          <a:srgbClr val="660033"/>
        </a:dk2>
        <a:lt2>
          <a:srgbClr val="FFCC00"/>
        </a:lt2>
        <a:accent1>
          <a:srgbClr val="CC9900"/>
        </a:accent1>
        <a:accent2>
          <a:srgbClr val="FF9900"/>
        </a:accent2>
        <a:accent3>
          <a:srgbClr val="B8AAAD"/>
        </a:accent3>
        <a:accent4>
          <a:srgbClr val="DADADA"/>
        </a:accent4>
        <a:accent5>
          <a:srgbClr val="E2CAAA"/>
        </a:accent5>
        <a:accent6>
          <a:srgbClr val="E78A00"/>
        </a:accent6>
        <a:hlink>
          <a:srgbClr val="D60093"/>
        </a:hlink>
        <a:folHlink>
          <a:srgbClr val="FF5050"/>
        </a:folHlink>
      </a:clrScheme>
      <a:clrMap bg1="dk2" tx1="lt1" bg2="dk1" tx2="lt2" accent1="accent1" accent2="accent2" accent3="accent3" accent4="accent4" accent5="accent5" accent6="accent6" hlink="hlink" folHlink="folHlink"/>
    </a:extraClrScheme>
    <a:extraClrScheme>
      <a:clrScheme name="TS001069029 6">
        <a:dk1>
          <a:srgbClr val="000000"/>
        </a:dk1>
        <a:lt1>
          <a:srgbClr val="717BAD"/>
        </a:lt1>
        <a:dk2>
          <a:srgbClr val="FFFFFF"/>
        </a:dk2>
        <a:lt2>
          <a:srgbClr val="A9AABB"/>
        </a:lt2>
        <a:accent1>
          <a:srgbClr val="8BB6CB"/>
        </a:accent1>
        <a:accent2>
          <a:srgbClr val="DDDDDD"/>
        </a:accent2>
        <a:accent3>
          <a:srgbClr val="BBBFD3"/>
        </a:accent3>
        <a:accent4>
          <a:srgbClr val="000000"/>
        </a:accent4>
        <a:accent5>
          <a:srgbClr val="C4D7E2"/>
        </a:accent5>
        <a:accent6>
          <a:srgbClr val="C8C8C8"/>
        </a:accent6>
        <a:hlink>
          <a:srgbClr val="53628D"/>
        </a:hlink>
        <a:folHlink>
          <a:srgbClr val="989BBA"/>
        </a:folHlink>
      </a:clrScheme>
      <a:clrMap bg1="lt1" tx1="dk1" bg2="lt2" tx2="dk2" accent1="accent1" accent2="accent2" accent3="accent3" accent4="accent4" accent5="accent5" accent6="accent6" hlink="hlink" folHlink="folHlink"/>
    </a:extraClrScheme>
    <a:extraClrScheme>
      <a:clrScheme name="TS001069029 7">
        <a:dk1>
          <a:srgbClr val="003D50"/>
        </a:dk1>
        <a:lt1>
          <a:srgbClr val="FFFFFF"/>
        </a:lt1>
        <a:dk2>
          <a:srgbClr val="007D7A"/>
        </a:dk2>
        <a:lt2>
          <a:srgbClr val="FFCC66"/>
        </a:lt2>
        <a:accent1>
          <a:srgbClr val="33CCCC"/>
        </a:accent1>
        <a:accent2>
          <a:srgbClr val="00FFFF"/>
        </a:accent2>
        <a:accent3>
          <a:srgbClr val="AABFBE"/>
        </a:accent3>
        <a:accent4>
          <a:srgbClr val="DADADA"/>
        </a:accent4>
        <a:accent5>
          <a:srgbClr val="ADE2E2"/>
        </a:accent5>
        <a:accent6>
          <a:srgbClr val="00E7E7"/>
        </a:accent6>
        <a:hlink>
          <a:srgbClr val="02A3B4"/>
        </a:hlink>
        <a:folHlink>
          <a:srgbClr val="3CB1B4"/>
        </a:folHlink>
      </a:clrScheme>
      <a:clrMap bg1="dk2" tx1="lt1" bg2="dk1" tx2="lt2" accent1="accent1" accent2="accent2" accent3="accent3" accent4="accent4" accent5="accent5" accent6="accent6" hlink="hlink" folHlink="folHlink"/>
    </a:extraClrScheme>
    <a:extraClrScheme>
      <a:clrScheme name="TS001069029 8">
        <a:dk1>
          <a:srgbClr val="000000"/>
        </a:dk1>
        <a:lt1>
          <a:srgbClr val="FFFFFF"/>
        </a:lt1>
        <a:dk2>
          <a:srgbClr val="666699"/>
        </a:dk2>
        <a:lt2>
          <a:srgbClr val="F9EED3"/>
        </a:lt2>
        <a:accent1>
          <a:srgbClr val="FFFFCC"/>
        </a:accent1>
        <a:accent2>
          <a:srgbClr val="D195A0"/>
        </a:accent2>
        <a:accent3>
          <a:srgbClr val="FFFFFF"/>
        </a:accent3>
        <a:accent4>
          <a:srgbClr val="000000"/>
        </a:accent4>
        <a:accent5>
          <a:srgbClr val="FFFFE2"/>
        </a:accent5>
        <a:accent6>
          <a:srgbClr val="BD8791"/>
        </a:accent6>
        <a:hlink>
          <a:srgbClr val="993366"/>
        </a:hlink>
        <a:folHlink>
          <a:srgbClr val="FFD7CD"/>
        </a:folHlink>
      </a:clrScheme>
      <a:clrMap bg1="lt1" tx1="dk1" bg2="lt2" tx2="dk2" accent1="accent1" accent2="accent2" accent3="accent3" accent4="accent4" accent5="accent5" accent6="accent6" hlink="hlink" folHlink="folHlink"/>
    </a:extraClrScheme>
    <a:extraClrScheme>
      <a:clrScheme name="TS001069029 9">
        <a:dk1>
          <a:srgbClr val="000000"/>
        </a:dk1>
        <a:lt1>
          <a:srgbClr val="FFFFFF"/>
        </a:lt1>
        <a:dk2>
          <a:srgbClr val="CC0099"/>
        </a:dk2>
        <a:lt2>
          <a:srgbClr val="FFFFFF"/>
        </a:lt2>
        <a:accent1>
          <a:srgbClr val="FFFFCC"/>
        </a:accent1>
        <a:accent2>
          <a:srgbClr val="CCCC00"/>
        </a:accent2>
        <a:accent3>
          <a:srgbClr val="FFFFFF"/>
        </a:accent3>
        <a:accent4>
          <a:srgbClr val="000000"/>
        </a:accent4>
        <a:accent5>
          <a:srgbClr val="FFFFE2"/>
        </a:accent5>
        <a:accent6>
          <a:srgbClr val="B9B900"/>
        </a:accent6>
        <a:hlink>
          <a:srgbClr val="CCFF33"/>
        </a:hlink>
        <a:folHlink>
          <a:srgbClr val="00FF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722</Words>
  <Application>Microsoft Office PowerPoint</Application>
  <PresentationFormat>Předvádění na obrazovce (4:3)</PresentationFormat>
  <Paragraphs>127</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TS001069029</vt:lpstr>
      <vt:lpstr>Interiérové krby s biolihovým palivem</vt:lpstr>
      <vt:lpstr>    Krby na biolíh /bioethanol/</vt:lpstr>
      <vt:lpstr>    Krby na biolíh</vt:lpstr>
      <vt:lpstr>    Ethanol - fyzikální a chemické vlastnosti  </vt:lpstr>
      <vt:lpstr>    Krby na biolíh /bioethanol/</vt:lpstr>
      <vt:lpstr>    Krby na biolíh /bioethanol/</vt:lpstr>
      <vt:lpstr>    Krby na biolíh /bioethanol/</vt:lpstr>
      <vt:lpstr>    Krby na biolíh /bioethanol/</vt:lpstr>
      <vt:lpstr>    Krby na biolíh /bioethanol/</vt:lpstr>
      <vt:lpstr>    Krby na biolíh /bioethanol/</vt:lpstr>
      <vt:lpstr>    Krby na biolíh /bioethanol/</vt:lpstr>
      <vt:lpstr>    Krby na biolíh /bioethanol/</vt:lpstr>
      <vt:lpstr>    Krby na biolíh /bioethanol/</vt:lpstr>
      <vt:lpstr>    Krby na biolíh /bioethanol/</vt:lpstr>
      <vt:lpstr>    Krby na biolíh /bioethanol/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Interiérové krby s biolihovým palivem</dc:title>
  <dc:creator>Petrák Josef</dc:creator>
  <cp:lastModifiedBy>Valued Acer Customer</cp:lastModifiedBy>
  <cp:revision>15</cp:revision>
  <cp:lastPrinted>1601-01-01T00:00:00Z</cp:lastPrinted>
  <dcterms:created xsi:type="dcterms:W3CDTF">2012-11-20T09:19:44Z</dcterms:created>
  <dcterms:modified xsi:type="dcterms:W3CDTF">2013-03-03T16:15:38Z</dcterms:modified>
</cp:coreProperties>
</file>